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0" r:id="rId1"/>
  </p:sldMasterIdLst>
  <p:notesMasterIdLst>
    <p:notesMasterId r:id="rId11"/>
  </p:notesMasterIdLst>
  <p:sldIdLst>
    <p:sldId id="274" r:id="rId2"/>
    <p:sldId id="257" r:id="rId3"/>
    <p:sldId id="280" r:id="rId4"/>
    <p:sldId id="286" r:id="rId5"/>
    <p:sldId id="284" r:id="rId6"/>
    <p:sldId id="282" r:id="rId7"/>
    <p:sldId id="276" r:id="rId8"/>
    <p:sldId id="278" r:id="rId9"/>
    <p:sldId id="267" r:id="rId10"/>
  </p:sldIdLst>
  <p:sldSz cx="12192000" cy="6858000"/>
  <p:notesSz cx="6858000" cy="9144000"/>
  <p:embeddedFontLst>
    <p:embeddedFont>
      <p:font typeface="Garamond" panose="02020404030301010803" pitchFamily="18" charset="0"/>
      <p:regular r:id="rId12"/>
      <p:bold r:id="rId13"/>
      <p:italic r:id="rId14"/>
    </p:embeddedFont>
    <p:embeddedFont>
      <p:font typeface="Roboto" panose="020B0604020202020204" charset="0"/>
      <p:regular r:id="rId15"/>
      <p:bold r:id="rId16"/>
      <p:italic r:id="rId17"/>
      <p:boldItalic r:id="rId18"/>
    </p:embeddedFont>
    <p:embeddedFont>
      <p:font typeface="Calibri" panose="020F050202020403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6" roundtripDataSignature="AMtx7mgHh3uGBXLOB8HugarLewJpVcWAs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8C34"/>
    <a:srgbClr val="2A60E2"/>
    <a:srgbClr val="F9EE87"/>
    <a:srgbClr val="F6BC94"/>
    <a:srgbClr val="EE7FB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77338" autoAdjust="0"/>
  </p:normalViewPr>
  <p:slideViewPr>
    <p:cSldViewPr snapToGrid="0">
      <p:cViewPr varScale="1">
        <p:scale>
          <a:sx n="95" d="100"/>
          <a:sy n="95" d="100"/>
        </p:scale>
        <p:origin x="63" y="15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36" Type="http://customschemas.google.com/relationships/presentationmetadata" Target="meta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0.sv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‹Nr.›</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7105776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 name="Google Shape;97;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285750" lvl="0" indent="-209550" algn="l" rtl="0">
              <a:lnSpc>
                <a:spcPct val="100000"/>
              </a:lnSpc>
              <a:spcBef>
                <a:spcPts val="0"/>
              </a:spcBef>
              <a:spcAft>
                <a:spcPts val="0"/>
              </a:spcAft>
              <a:buClr>
                <a:schemeClr val="dk1"/>
              </a:buClr>
              <a:buSzPts val="1200"/>
              <a:buFont typeface="Arial"/>
              <a:buNone/>
            </a:pPr>
            <a:r>
              <a:rPr lang="en-GB"/>
              <a:t>Martina: I am a Biologist and I am specialized in Genetics and Development. </a:t>
            </a:r>
            <a:endParaRPr/>
          </a:p>
          <a:p>
            <a:pPr marL="285750" lvl="0" indent="-209550" algn="l" rtl="0">
              <a:lnSpc>
                <a:spcPct val="100000"/>
              </a:lnSpc>
              <a:spcBef>
                <a:spcPts val="0"/>
              </a:spcBef>
              <a:spcAft>
                <a:spcPts val="0"/>
              </a:spcAft>
              <a:buClr>
                <a:schemeClr val="dk1"/>
              </a:buClr>
              <a:buSzPts val="1200"/>
              <a:buFont typeface="Arial"/>
              <a:buNone/>
            </a:pPr>
            <a:r>
              <a:rPr lang="en-GB"/>
              <a:t>Nat: I am a technologist and I am specialized in high technology product development and project management. </a:t>
            </a:r>
            <a:endParaRPr/>
          </a:p>
        </p:txBody>
      </p:sp>
      <p:sp>
        <p:nvSpPr>
          <p:cNvPr id="98" name="Google Shape;98;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extLst>
      <p:ext uri="{BB962C8B-B14F-4D97-AF65-F5344CB8AC3E}">
        <p14:creationId xmlns:p14="http://schemas.microsoft.com/office/powerpoint/2010/main" val="749745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Idorsia Pharmaceuticals is working on transforming the horizon of treatment options but disco</a:t>
            </a:r>
            <a:endParaRPr lang="aa-ET"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13702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6" name="Google Shape;166;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chemeClr val="dk1"/>
              </a:buClr>
              <a:buSzPts val="1200"/>
              <a:buFont typeface="Arial"/>
              <a:buChar char="•"/>
            </a:pPr>
            <a:r>
              <a:rPr lang="en-GB" dirty="0"/>
              <a:t>Why do we do single-cell classifications?    What information do we get out of this classification?    How can we use these information to develop drugs? </a:t>
            </a:r>
            <a:endParaRPr dirty="0"/>
          </a:p>
          <a:p>
            <a:pPr marL="0" marR="0" lvl="0" indent="0" algn="l" rtl="0">
              <a:lnSpc>
                <a:spcPct val="100000"/>
              </a:lnSpc>
              <a:spcBef>
                <a:spcPts val="0"/>
              </a:spcBef>
              <a:spcAft>
                <a:spcPts val="0"/>
              </a:spcAft>
              <a:buClr>
                <a:schemeClr val="dk1"/>
              </a:buClr>
              <a:buSzPts val="1200"/>
              <a:buFont typeface="Arial"/>
              <a:buNone/>
            </a:pPr>
            <a:endParaRPr dirty="0"/>
          </a:p>
          <a:p>
            <a:pPr marL="0" marR="0" lvl="0" indent="0" algn="l" rtl="0">
              <a:lnSpc>
                <a:spcPct val="100000"/>
              </a:lnSpc>
              <a:spcBef>
                <a:spcPts val="0"/>
              </a:spcBef>
              <a:spcAft>
                <a:spcPts val="0"/>
              </a:spcAft>
              <a:buClr>
                <a:schemeClr val="dk1"/>
              </a:buClr>
              <a:buSzPts val="1200"/>
              <a:buFont typeface="Arial"/>
              <a:buNone/>
            </a:pPr>
            <a:r>
              <a:rPr lang="en-GB" dirty="0"/>
              <a:t>Why is it so important to do single-cell classifications? </a:t>
            </a:r>
            <a:endParaRPr dirty="0"/>
          </a:p>
          <a:p>
            <a:pPr marL="0" marR="0" lvl="0" indent="0" algn="l" rtl="0">
              <a:lnSpc>
                <a:spcPct val="100000"/>
              </a:lnSpc>
              <a:spcBef>
                <a:spcPts val="0"/>
              </a:spcBef>
              <a:spcAft>
                <a:spcPts val="0"/>
              </a:spcAft>
              <a:buClr>
                <a:schemeClr val="dk1"/>
              </a:buClr>
              <a:buSzPts val="1200"/>
              <a:buFont typeface="Arial"/>
              <a:buNone/>
            </a:pPr>
            <a:r>
              <a:rPr lang="en-GB" dirty="0" smtClean="0"/>
              <a:t>When there are </a:t>
            </a:r>
            <a:r>
              <a:rPr lang="en-GB" dirty="0" err="1" smtClean="0"/>
              <a:t>tumor</a:t>
            </a:r>
            <a:r>
              <a:rPr lang="en-GB" dirty="0" smtClean="0"/>
              <a:t> cells, immune cells infiltrate into the </a:t>
            </a:r>
            <a:r>
              <a:rPr lang="en-GB" dirty="0" err="1" smtClean="0"/>
              <a:t>tumor</a:t>
            </a:r>
            <a:r>
              <a:rPr lang="en-GB" dirty="0" smtClean="0"/>
              <a:t> cells to kill them. And </a:t>
            </a:r>
            <a:r>
              <a:rPr lang="en-GB" dirty="0"/>
              <a:t>In order to investigate drug performances to cure cancers, it is crucial to have </a:t>
            </a:r>
            <a:r>
              <a:rPr lang="en-GB" dirty="0">
                <a:highlight>
                  <a:srgbClr val="FFFF00"/>
                </a:highlight>
              </a:rPr>
              <a:t>a tool to classify immune cells that infiltrate the </a:t>
            </a:r>
            <a:r>
              <a:rPr lang="en-GB" dirty="0" err="1">
                <a:highlight>
                  <a:srgbClr val="FFFF00"/>
                </a:highlight>
              </a:rPr>
              <a:t>tumor</a:t>
            </a:r>
            <a:r>
              <a:rPr lang="en-GB" dirty="0">
                <a:highlight>
                  <a:srgbClr val="FFFF00"/>
                </a:highlight>
              </a:rPr>
              <a:t>. </a:t>
            </a:r>
            <a:endParaRPr dirty="0"/>
          </a:p>
          <a:p>
            <a:pPr marL="0" marR="0" lvl="0" indent="0" algn="l" rtl="0">
              <a:lnSpc>
                <a:spcPct val="100000"/>
              </a:lnSpc>
              <a:spcBef>
                <a:spcPts val="0"/>
              </a:spcBef>
              <a:spcAft>
                <a:spcPts val="0"/>
              </a:spcAft>
              <a:buClr>
                <a:schemeClr val="dk1"/>
              </a:buClr>
              <a:buSzPts val="1200"/>
              <a:buFont typeface="Arial"/>
              <a:buNone/>
            </a:pPr>
            <a:endParaRPr dirty="0"/>
          </a:p>
          <a:p>
            <a:pPr marL="0" marR="0" lvl="0" indent="0" algn="l" rtl="0">
              <a:lnSpc>
                <a:spcPct val="100000"/>
              </a:lnSpc>
              <a:spcBef>
                <a:spcPts val="0"/>
              </a:spcBef>
              <a:spcAft>
                <a:spcPts val="0"/>
              </a:spcAft>
              <a:buClr>
                <a:schemeClr val="dk1"/>
              </a:buClr>
              <a:buSzPts val="1200"/>
              <a:buFont typeface="Arial"/>
              <a:buNone/>
            </a:pPr>
            <a:r>
              <a:rPr lang="en-GB" dirty="0"/>
              <a:t>This tool can compare cells inside the </a:t>
            </a:r>
            <a:r>
              <a:rPr lang="en-GB" dirty="0" err="1"/>
              <a:t>tumor</a:t>
            </a:r>
            <a:r>
              <a:rPr lang="en-GB" dirty="0"/>
              <a:t> before and after the drug treatment. </a:t>
            </a:r>
            <a:endParaRPr dirty="0"/>
          </a:p>
          <a:p>
            <a:pPr marL="0" marR="0" lvl="0" indent="0" algn="l" rtl="0">
              <a:lnSpc>
                <a:spcPct val="100000"/>
              </a:lnSpc>
              <a:spcBef>
                <a:spcPts val="0"/>
              </a:spcBef>
              <a:spcAft>
                <a:spcPts val="0"/>
              </a:spcAft>
              <a:buClr>
                <a:schemeClr val="dk1"/>
              </a:buClr>
              <a:buSzPts val="1200"/>
              <a:buFont typeface="Arial"/>
              <a:buNone/>
            </a:pPr>
            <a:r>
              <a:rPr lang="en-GB" dirty="0"/>
              <a:t>The procedures to classify cells can be done at the Microenvironment of the </a:t>
            </a:r>
            <a:r>
              <a:rPr lang="en-GB" dirty="0" err="1"/>
              <a:t>tumor</a:t>
            </a:r>
            <a:r>
              <a:rPr lang="en-GB" dirty="0"/>
              <a:t>. It starts with cell classifications, then the patients are treated then cells are classify again to understand differences before and after the treatment. Then the patients are treated again and cell classifications cycle keeps going. </a:t>
            </a:r>
            <a:endParaRPr dirty="0"/>
          </a:p>
          <a:p>
            <a:pPr marL="0" marR="0" lvl="0" indent="0" algn="l" rtl="0">
              <a:lnSpc>
                <a:spcPct val="100000"/>
              </a:lnSpc>
              <a:spcBef>
                <a:spcPts val="0"/>
              </a:spcBef>
              <a:spcAft>
                <a:spcPts val="0"/>
              </a:spcAft>
              <a:buClr>
                <a:schemeClr val="dk1"/>
              </a:buClr>
              <a:buSzPts val="1200"/>
              <a:buFont typeface="Arial"/>
              <a:buNone/>
            </a:pPr>
            <a:r>
              <a:rPr lang="en-GB" dirty="0"/>
              <a:t>The outcome of this project can be used by </a:t>
            </a:r>
            <a:r>
              <a:rPr lang="en-GB" dirty="0" err="1"/>
              <a:t>Idosria</a:t>
            </a:r>
            <a:r>
              <a:rPr lang="en-GB" dirty="0"/>
              <a:t> as one tool to develop drugs to cure cancers. </a:t>
            </a:r>
            <a:endParaRPr dirty="0"/>
          </a:p>
        </p:txBody>
      </p:sp>
      <p:sp>
        <p:nvSpPr>
          <p:cNvPr id="167" name="Google Shape;167;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4</a:t>
            </a:fld>
            <a:endParaRPr/>
          </a:p>
        </p:txBody>
      </p:sp>
    </p:spTree>
    <p:extLst>
      <p:ext uri="{BB962C8B-B14F-4D97-AF65-F5344CB8AC3E}">
        <p14:creationId xmlns:p14="http://schemas.microsoft.com/office/powerpoint/2010/main" val="37612197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3" name="Google Shape;243;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de-CH" dirty="0"/>
              <a:t>All</a:t>
            </a:r>
            <a:r>
              <a:rPr lang="de-CH" baseline="0" dirty="0"/>
              <a:t> </a:t>
            </a:r>
            <a:r>
              <a:rPr lang="de-CH" baseline="0" dirty="0" err="1"/>
              <a:t>cells</a:t>
            </a:r>
            <a:r>
              <a:rPr lang="de-CH" baseline="0" dirty="0"/>
              <a:t> </a:t>
            </a:r>
            <a:r>
              <a:rPr lang="de-CH" baseline="0" dirty="0" err="1"/>
              <a:t>contain</a:t>
            </a:r>
            <a:r>
              <a:rPr lang="de-CH" baseline="0" dirty="0"/>
              <a:t> </a:t>
            </a:r>
            <a:r>
              <a:rPr lang="de-CH" baseline="0" dirty="0" err="1"/>
              <a:t>the</a:t>
            </a:r>
            <a:r>
              <a:rPr lang="de-CH" baseline="0" dirty="0"/>
              <a:t> same genes. </a:t>
            </a:r>
            <a:r>
              <a:rPr lang="de-CH" baseline="0" dirty="0" err="1"/>
              <a:t>However</a:t>
            </a:r>
            <a:r>
              <a:rPr lang="de-CH" baseline="0" dirty="0"/>
              <a:t>, </a:t>
            </a:r>
            <a:r>
              <a:rPr lang="de-CH" baseline="0" dirty="0" err="1"/>
              <a:t>each</a:t>
            </a:r>
            <a:r>
              <a:rPr lang="de-CH" baseline="0" dirty="0"/>
              <a:t> </a:t>
            </a:r>
            <a:r>
              <a:rPr lang="de-CH" baseline="0" dirty="0" err="1"/>
              <a:t>cell</a:t>
            </a:r>
            <a:r>
              <a:rPr lang="de-CH" baseline="0" dirty="0"/>
              <a:t> type </a:t>
            </a:r>
            <a:r>
              <a:rPr lang="de-CH" baseline="0" dirty="0" err="1"/>
              <a:t>shows</a:t>
            </a:r>
            <a:r>
              <a:rPr lang="de-CH" baseline="0" dirty="0"/>
              <a:t> a different </a:t>
            </a:r>
            <a:r>
              <a:rPr lang="de-CH" baseline="0" dirty="0" err="1"/>
              <a:t>activity</a:t>
            </a:r>
            <a:r>
              <a:rPr lang="de-CH" baseline="0" dirty="0"/>
              <a:t> </a:t>
            </a:r>
            <a:r>
              <a:rPr lang="de-CH" baseline="0" dirty="0" err="1"/>
              <a:t>of</a:t>
            </a:r>
            <a:r>
              <a:rPr lang="de-CH" baseline="0" dirty="0"/>
              <a:t> </a:t>
            </a:r>
            <a:r>
              <a:rPr lang="de-CH" baseline="0" dirty="0" err="1"/>
              <a:t>those</a:t>
            </a:r>
            <a:r>
              <a:rPr lang="de-CH" baseline="0" dirty="0"/>
              <a:t> genes. This </a:t>
            </a:r>
            <a:r>
              <a:rPr lang="de-CH" baseline="0" dirty="0" err="1"/>
              <a:t>gene</a:t>
            </a:r>
            <a:r>
              <a:rPr lang="de-CH" baseline="0" dirty="0"/>
              <a:t> </a:t>
            </a:r>
            <a:r>
              <a:rPr lang="de-CH" baseline="0" dirty="0" err="1"/>
              <a:t>activity</a:t>
            </a:r>
            <a:r>
              <a:rPr lang="de-CH" baseline="0" dirty="0"/>
              <a:t> </a:t>
            </a:r>
            <a:r>
              <a:rPr lang="de-CH" baseline="0" dirty="0" err="1"/>
              <a:t>can</a:t>
            </a:r>
            <a:r>
              <a:rPr lang="de-CH" baseline="0" dirty="0"/>
              <a:t> </a:t>
            </a:r>
            <a:r>
              <a:rPr lang="de-CH" baseline="0" dirty="0" err="1"/>
              <a:t>be</a:t>
            </a:r>
            <a:r>
              <a:rPr lang="de-CH" baseline="0" dirty="0"/>
              <a:t> </a:t>
            </a:r>
            <a:r>
              <a:rPr lang="de-CH" baseline="0" dirty="0" err="1"/>
              <a:t>measured</a:t>
            </a:r>
            <a:r>
              <a:rPr lang="de-CH" baseline="0" dirty="0"/>
              <a:t> </a:t>
            </a:r>
            <a:r>
              <a:rPr lang="de-CH" baseline="0" dirty="0" err="1"/>
              <a:t>and</a:t>
            </a:r>
            <a:r>
              <a:rPr lang="de-CH" baseline="0" dirty="0"/>
              <a:t> </a:t>
            </a:r>
            <a:r>
              <a:rPr lang="de-CH" baseline="0" dirty="0" err="1"/>
              <a:t>since</a:t>
            </a:r>
            <a:r>
              <a:rPr lang="de-CH" baseline="0" dirty="0"/>
              <a:t> </a:t>
            </a:r>
            <a:r>
              <a:rPr lang="de-CH" baseline="0" dirty="0" err="1"/>
              <a:t>it</a:t>
            </a:r>
            <a:r>
              <a:rPr lang="de-CH" baseline="0" dirty="0"/>
              <a:t> </a:t>
            </a:r>
            <a:r>
              <a:rPr lang="de-CH" baseline="0" dirty="0" err="1"/>
              <a:t>is</a:t>
            </a:r>
            <a:r>
              <a:rPr lang="de-CH" baseline="0" dirty="0"/>
              <a:t> </a:t>
            </a:r>
            <a:r>
              <a:rPr lang="de-CH" baseline="0" dirty="0" err="1"/>
              <a:t>specific</a:t>
            </a:r>
            <a:r>
              <a:rPr lang="de-CH" baseline="0" dirty="0"/>
              <a:t> </a:t>
            </a:r>
            <a:r>
              <a:rPr lang="de-CH" baseline="0" dirty="0" err="1"/>
              <a:t>for</a:t>
            </a:r>
            <a:r>
              <a:rPr lang="de-CH" baseline="0" dirty="0"/>
              <a:t> </a:t>
            </a:r>
            <a:r>
              <a:rPr lang="de-CH" baseline="0" dirty="0" err="1"/>
              <a:t>each</a:t>
            </a:r>
            <a:r>
              <a:rPr lang="de-CH" baseline="0" dirty="0"/>
              <a:t> </a:t>
            </a:r>
            <a:r>
              <a:rPr lang="de-CH" baseline="0" dirty="0" err="1"/>
              <a:t>cell</a:t>
            </a:r>
            <a:r>
              <a:rPr lang="de-CH" baseline="0" dirty="0"/>
              <a:t> type </a:t>
            </a:r>
            <a:r>
              <a:rPr lang="de-CH" baseline="0" dirty="0" err="1"/>
              <a:t>it</a:t>
            </a:r>
            <a:r>
              <a:rPr lang="de-CH" baseline="0" dirty="0"/>
              <a:t> </a:t>
            </a:r>
            <a:r>
              <a:rPr lang="de-CH" baseline="0" dirty="0" err="1"/>
              <a:t>can</a:t>
            </a:r>
            <a:r>
              <a:rPr lang="de-CH" baseline="0" dirty="0"/>
              <a:t> </a:t>
            </a:r>
            <a:r>
              <a:rPr lang="de-CH" baseline="0" dirty="0" err="1"/>
              <a:t>be</a:t>
            </a:r>
            <a:r>
              <a:rPr lang="de-CH" baseline="0" dirty="0"/>
              <a:t> </a:t>
            </a:r>
            <a:r>
              <a:rPr lang="de-CH" baseline="0" dirty="0" err="1"/>
              <a:t>used</a:t>
            </a:r>
            <a:r>
              <a:rPr lang="de-CH" baseline="0" dirty="0"/>
              <a:t> </a:t>
            </a:r>
            <a:r>
              <a:rPr lang="de-CH" baseline="0" dirty="0" err="1"/>
              <a:t>to</a:t>
            </a:r>
            <a:r>
              <a:rPr lang="de-CH" baseline="0" dirty="0"/>
              <a:t> </a:t>
            </a:r>
            <a:r>
              <a:rPr lang="de-CH" baseline="0" dirty="0" err="1"/>
              <a:t>assign</a:t>
            </a:r>
            <a:r>
              <a:rPr lang="de-CH" baseline="0" dirty="0"/>
              <a:t> </a:t>
            </a:r>
            <a:r>
              <a:rPr lang="de-CH" baseline="0" dirty="0" err="1"/>
              <a:t>cell</a:t>
            </a:r>
            <a:r>
              <a:rPr lang="de-CH" baseline="0" dirty="0"/>
              <a:t> </a:t>
            </a:r>
            <a:r>
              <a:rPr lang="de-CH" baseline="0" dirty="0" err="1"/>
              <a:t>to</a:t>
            </a:r>
            <a:r>
              <a:rPr lang="de-CH" baseline="0" dirty="0"/>
              <a:t> </a:t>
            </a:r>
            <a:r>
              <a:rPr lang="de-CH" baseline="0" dirty="0" err="1"/>
              <a:t>their</a:t>
            </a:r>
            <a:r>
              <a:rPr lang="de-CH" baseline="0" dirty="0"/>
              <a:t> </a:t>
            </a:r>
            <a:r>
              <a:rPr lang="de-CH" baseline="0" dirty="0" err="1"/>
              <a:t>cell</a:t>
            </a:r>
            <a:r>
              <a:rPr lang="de-CH" baseline="0" dirty="0"/>
              <a:t> </a:t>
            </a:r>
            <a:r>
              <a:rPr lang="de-CH" baseline="0" dirty="0" err="1"/>
              <a:t>types</a:t>
            </a:r>
            <a:r>
              <a:rPr lang="de-CH" baseline="0" dirty="0"/>
              <a:t>.</a:t>
            </a:r>
          </a:p>
          <a:p>
            <a:pPr marL="0" lvl="0" indent="0" algn="l" rtl="0">
              <a:lnSpc>
                <a:spcPct val="100000"/>
              </a:lnSpc>
              <a:spcBef>
                <a:spcPts val="0"/>
              </a:spcBef>
              <a:spcAft>
                <a:spcPts val="0"/>
              </a:spcAft>
              <a:buSzPts val="1400"/>
              <a:buNone/>
            </a:pPr>
            <a:endParaRPr lang="de-CH" baseline="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aseline="0" dirty="0"/>
              <a:t>From different scientific papers </a:t>
            </a:r>
            <a:r>
              <a:rPr lang="en-US" baseline="0" dirty="0" err="1"/>
              <a:t>Idorsia</a:t>
            </a:r>
            <a:r>
              <a:rPr lang="en-US" baseline="0" dirty="0"/>
              <a:t> put together a dataset with over 100’000 cells and the activity of 3’000 genes for each of those cells. With this dataset we were able to build a tool to classify the cells</a:t>
            </a:r>
            <a:endParaRPr lang="en-US" dirty="0"/>
          </a:p>
          <a:p>
            <a:pPr marL="0" lvl="0" indent="0" algn="l" rtl="0">
              <a:lnSpc>
                <a:spcPct val="100000"/>
              </a:lnSpc>
              <a:spcBef>
                <a:spcPts val="0"/>
              </a:spcBef>
              <a:spcAft>
                <a:spcPts val="0"/>
              </a:spcAft>
              <a:buSzPts val="1400"/>
              <a:buNone/>
            </a:pPr>
            <a:endParaRPr lang="de-CH" dirty="0"/>
          </a:p>
          <a:p>
            <a:pPr marL="285750" marR="0" lvl="0" indent="-285750" algn="l" rtl="0">
              <a:lnSpc>
                <a:spcPct val="100000"/>
              </a:lnSpc>
              <a:spcBef>
                <a:spcPts val="0"/>
              </a:spcBef>
              <a:spcAft>
                <a:spcPts val="0"/>
              </a:spcAft>
              <a:buClr>
                <a:schemeClr val="dk1"/>
              </a:buClr>
              <a:buSzPts val="1200"/>
              <a:buFont typeface="Arial"/>
              <a:buChar char="•"/>
            </a:pPr>
            <a:r>
              <a:rPr lang="en-US" dirty="0"/>
              <a:t>Two</a:t>
            </a:r>
            <a:r>
              <a:rPr lang="en-US" baseline="0" dirty="0"/>
              <a:t> tasks were given to us: first make a model to classify the cell types and then extract genes that are driving each cell types</a:t>
            </a:r>
            <a:endParaRPr lang="en-US" dirty="0"/>
          </a:p>
          <a:p>
            <a:pPr marL="285750" marR="0" lvl="0" indent="-285750" algn="l" rtl="0">
              <a:lnSpc>
                <a:spcPct val="100000"/>
              </a:lnSpc>
              <a:spcBef>
                <a:spcPts val="0"/>
              </a:spcBef>
              <a:spcAft>
                <a:spcPts val="0"/>
              </a:spcAft>
              <a:buClr>
                <a:schemeClr val="dk1"/>
              </a:buClr>
              <a:buSzPts val="1200"/>
              <a:buFont typeface="Arial"/>
              <a:buChar char="•"/>
            </a:pPr>
            <a:r>
              <a:rPr lang="en-US" dirty="0"/>
              <a:t>Used machine</a:t>
            </a:r>
            <a:r>
              <a:rPr lang="en-US" baseline="0" dirty="0"/>
              <a:t> learning for this</a:t>
            </a:r>
          </a:p>
          <a:p>
            <a:pPr marL="285750" marR="0" lvl="0" indent="-285750" algn="l" rtl="0">
              <a:lnSpc>
                <a:spcPct val="100000"/>
              </a:lnSpc>
              <a:spcBef>
                <a:spcPts val="0"/>
              </a:spcBef>
              <a:spcAft>
                <a:spcPts val="0"/>
              </a:spcAft>
              <a:buClr>
                <a:schemeClr val="dk1"/>
              </a:buClr>
              <a:buSzPts val="1200"/>
              <a:buFont typeface="Arial"/>
              <a:buChar char="•"/>
            </a:pPr>
            <a:r>
              <a:rPr lang="en-US" baseline="0" dirty="0"/>
              <a:t>Gene expression count as input</a:t>
            </a:r>
          </a:p>
          <a:p>
            <a:pPr marL="285750" marR="0" lvl="0" indent="-285750" algn="l" rtl="0">
              <a:lnSpc>
                <a:spcPct val="100000"/>
              </a:lnSpc>
              <a:spcBef>
                <a:spcPts val="0"/>
              </a:spcBef>
              <a:spcAft>
                <a:spcPts val="0"/>
              </a:spcAft>
              <a:buClr>
                <a:schemeClr val="dk1"/>
              </a:buClr>
              <a:buSzPts val="1200"/>
              <a:buFont typeface="Arial"/>
              <a:buChar char="•"/>
            </a:pPr>
            <a:r>
              <a:rPr lang="en-US" baseline="0" dirty="0"/>
              <a:t>Output will be classification</a:t>
            </a:r>
          </a:p>
          <a:p>
            <a:pPr marL="285750" marR="0" lvl="0" indent="-285750" algn="l" rtl="0">
              <a:lnSpc>
                <a:spcPct val="100000"/>
              </a:lnSpc>
              <a:spcBef>
                <a:spcPts val="0"/>
              </a:spcBef>
              <a:spcAft>
                <a:spcPts val="0"/>
              </a:spcAft>
              <a:buClr>
                <a:schemeClr val="dk1"/>
              </a:buClr>
              <a:buSzPts val="1200"/>
              <a:buFont typeface="Arial"/>
              <a:buChar char="•"/>
            </a:pPr>
            <a:r>
              <a:rPr lang="en-US" baseline="0" dirty="0"/>
              <a:t>Model also gives us genes  that are specific to cell types by calculation importance of each gene for classifying each cell type</a:t>
            </a:r>
            <a:endParaRPr lang="en-US" dirty="0"/>
          </a:p>
          <a:p>
            <a:pPr marL="0" lvl="0" indent="0" algn="l" rtl="0">
              <a:lnSpc>
                <a:spcPct val="100000"/>
              </a:lnSpc>
              <a:spcBef>
                <a:spcPts val="0"/>
              </a:spcBef>
              <a:spcAft>
                <a:spcPts val="0"/>
              </a:spcAft>
              <a:buSzPts val="1400"/>
              <a:buNone/>
            </a:pPr>
            <a:endParaRPr dirty="0"/>
          </a:p>
        </p:txBody>
      </p:sp>
      <p:sp>
        <p:nvSpPr>
          <p:cNvPr id="244" name="Google Shape;244;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37617252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5" name="Google Shape;265;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chemeClr val="dk1"/>
              </a:buClr>
              <a:buSzPts val="1200"/>
              <a:buFont typeface="Arial"/>
              <a:buChar char="•"/>
            </a:pPr>
            <a:r>
              <a:rPr lang="en-GB" dirty="0"/>
              <a:t>12 Classes : prediction accuracy is 96%</a:t>
            </a:r>
            <a:endParaRPr dirty="0"/>
          </a:p>
          <a:p>
            <a:pPr marL="285750" lvl="0" indent="-285750" algn="l" rtl="0">
              <a:lnSpc>
                <a:spcPct val="100000"/>
              </a:lnSpc>
              <a:spcBef>
                <a:spcPts val="0"/>
              </a:spcBef>
              <a:spcAft>
                <a:spcPts val="0"/>
              </a:spcAft>
              <a:buClr>
                <a:schemeClr val="dk1"/>
              </a:buClr>
              <a:buSzPts val="1200"/>
              <a:buFont typeface="Arial"/>
              <a:buChar char="•"/>
            </a:pPr>
            <a:r>
              <a:rPr lang="en-GB" dirty="0"/>
              <a:t>12 Classes: Macro F1: 74% </a:t>
            </a:r>
            <a:endParaRPr dirty="0"/>
          </a:p>
          <a:p>
            <a:pPr marL="0" lvl="0" indent="0" algn="l" rtl="0">
              <a:lnSpc>
                <a:spcPct val="100000"/>
              </a:lnSpc>
              <a:spcBef>
                <a:spcPts val="0"/>
              </a:spcBef>
              <a:spcAft>
                <a:spcPts val="0"/>
              </a:spcAft>
              <a:buClr>
                <a:schemeClr val="dk1"/>
              </a:buClr>
              <a:buSzPts val="1200"/>
              <a:buFont typeface="Arial"/>
              <a:buNone/>
            </a:pPr>
            <a:endParaRPr lang="de-CH" dirty="0"/>
          </a:p>
          <a:p>
            <a:pPr marL="0" lvl="0" indent="0" algn="l" rtl="0">
              <a:lnSpc>
                <a:spcPct val="100000"/>
              </a:lnSpc>
              <a:spcBef>
                <a:spcPts val="0"/>
              </a:spcBef>
              <a:spcAft>
                <a:spcPts val="0"/>
              </a:spcAft>
              <a:buClr>
                <a:schemeClr val="dk1"/>
              </a:buClr>
              <a:buSzPts val="1200"/>
              <a:buFont typeface="Arial"/>
              <a:buNone/>
            </a:pPr>
            <a:r>
              <a:rPr lang="de-CH" dirty="0" err="1"/>
              <a:t>Projection</a:t>
            </a:r>
            <a:r>
              <a:rPr lang="de-CH" dirty="0"/>
              <a:t> </a:t>
            </a:r>
            <a:r>
              <a:rPr lang="de-CH" dirty="0" err="1"/>
              <a:t>of</a:t>
            </a:r>
            <a:r>
              <a:rPr lang="de-CH" baseline="0" dirty="0"/>
              <a:t> </a:t>
            </a:r>
            <a:r>
              <a:rPr lang="de-CH" baseline="0" dirty="0" err="1"/>
              <a:t>the</a:t>
            </a:r>
            <a:r>
              <a:rPr lang="de-CH" baseline="0" dirty="0"/>
              <a:t> </a:t>
            </a:r>
            <a:r>
              <a:rPr lang="de-CH" baseline="0" dirty="0" err="1"/>
              <a:t>activity</a:t>
            </a:r>
            <a:r>
              <a:rPr lang="de-CH" baseline="0" dirty="0"/>
              <a:t> </a:t>
            </a:r>
            <a:r>
              <a:rPr lang="de-CH" baseline="0" dirty="0" err="1"/>
              <a:t>of</a:t>
            </a:r>
            <a:r>
              <a:rPr lang="de-CH" baseline="0" dirty="0"/>
              <a:t> 3’000 genes </a:t>
            </a:r>
            <a:r>
              <a:rPr lang="de-CH" baseline="0" dirty="0" err="1"/>
              <a:t>into</a:t>
            </a:r>
            <a:r>
              <a:rPr lang="de-CH" baseline="0" dirty="0"/>
              <a:t> 2 </a:t>
            </a:r>
            <a:r>
              <a:rPr lang="de-CH" baseline="0" dirty="0" err="1"/>
              <a:t>dimensions</a:t>
            </a:r>
            <a:r>
              <a:rPr lang="de-CH" baseline="0" dirty="0"/>
              <a:t> so </a:t>
            </a:r>
            <a:r>
              <a:rPr lang="de-CH" baseline="0" dirty="0" err="1"/>
              <a:t>that</a:t>
            </a:r>
            <a:r>
              <a:rPr lang="de-CH" baseline="0" dirty="0"/>
              <a:t> </a:t>
            </a:r>
            <a:r>
              <a:rPr lang="de-CH" baseline="0" dirty="0" err="1"/>
              <a:t>we</a:t>
            </a:r>
            <a:r>
              <a:rPr lang="de-CH" baseline="0" dirty="0"/>
              <a:t> </a:t>
            </a:r>
            <a:r>
              <a:rPr lang="de-CH" baseline="0" dirty="0" err="1"/>
              <a:t>can</a:t>
            </a:r>
            <a:r>
              <a:rPr lang="de-CH" baseline="0" dirty="0"/>
              <a:t> </a:t>
            </a:r>
            <a:r>
              <a:rPr lang="de-CH" baseline="0" dirty="0" err="1"/>
              <a:t>see</a:t>
            </a:r>
            <a:r>
              <a:rPr lang="de-CH" baseline="0" dirty="0"/>
              <a:t> </a:t>
            </a:r>
            <a:r>
              <a:rPr lang="de-CH" baseline="0" dirty="0" err="1"/>
              <a:t>it</a:t>
            </a:r>
            <a:endParaRPr lang="de-CH" dirty="0"/>
          </a:p>
          <a:p>
            <a:pPr marL="0" lvl="0" indent="0" algn="l" rtl="0">
              <a:lnSpc>
                <a:spcPct val="100000"/>
              </a:lnSpc>
              <a:spcBef>
                <a:spcPts val="0"/>
              </a:spcBef>
              <a:spcAft>
                <a:spcPts val="0"/>
              </a:spcAft>
              <a:buClr>
                <a:schemeClr val="dk1"/>
              </a:buClr>
              <a:buSzPts val="1200"/>
              <a:buFont typeface="Arial"/>
              <a:buNone/>
            </a:pPr>
            <a:endParaRPr lang="de-CH" dirty="0"/>
          </a:p>
          <a:p>
            <a:pPr marL="0" lvl="0" indent="0" algn="l" rtl="0">
              <a:lnSpc>
                <a:spcPct val="100000"/>
              </a:lnSpc>
              <a:spcBef>
                <a:spcPts val="0"/>
              </a:spcBef>
              <a:spcAft>
                <a:spcPts val="0"/>
              </a:spcAft>
              <a:buClr>
                <a:schemeClr val="dk1"/>
              </a:buClr>
              <a:buSzPts val="1200"/>
              <a:buFont typeface="Arial"/>
              <a:buNone/>
            </a:pPr>
            <a:r>
              <a:rPr lang="de-CH" dirty="0"/>
              <a:t>On</a:t>
            </a:r>
            <a:r>
              <a:rPr lang="de-CH" baseline="0" dirty="0"/>
              <a:t> </a:t>
            </a:r>
            <a:r>
              <a:rPr lang="de-CH" baseline="0" dirty="0" err="1"/>
              <a:t>the</a:t>
            </a:r>
            <a:r>
              <a:rPr lang="de-CH" baseline="0" dirty="0"/>
              <a:t> </a:t>
            </a:r>
            <a:r>
              <a:rPr lang="de-CH" baseline="0" dirty="0" err="1"/>
              <a:t>left</a:t>
            </a:r>
            <a:r>
              <a:rPr lang="de-CH" baseline="0" dirty="0"/>
              <a:t> </a:t>
            </a:r>
            <a:r>
              <a:rPr lang="de-CH" baseline="0" dirty="0" err="1"/>
              <a:t>you</a:t>
            </a:r>
            <a:r>
              <a:rPr lang="de-CH" baseline="0" dirty="0"/>
              <a:t> </a:t>
            </a:r>
            <a:r>
              <a:rPr lang="de-CH" baseline="0" dirty="0" err="1"/>
              <a:t>can</a:t>
            </a:r>
            <a:r>
              <a:rPr lang="de-CH" baseline="0" dirty="0"/>
              <a:t> </a:t>
            </a:r>
            <a:r>
              <a:rPr lang="de-CH" baseline="0" dirty="0" err="1"/>
              <a:t>see</a:t>
            </a:r>
            <a:r>
              <a:rPr lang="de-CH" baseline="0" dirty="0"/>
              <a:t> </a:t>
            </a:r>
            <a:r>
              <a:rPr lang="de-CH" baseline="0" dirty="0" err="1"/>
              <a:t>the</a:t>
            </a:r>
            <a:r>
              <a:rPr lang="de-CH" baseline="0" dirty="0"/>
              <a:t> </a:t>
            </a:r>
            <a:r>
              <a:rPr lang="de-CH" baseline="0" dirty="0" err="1"/>
              <a:t>cell</a:t>
            </a:r>
            <a:r>
              <a:rPr lang="de-CH" baseline="0" dirty="0"/>
              <a:t> </a:t>
            </a:r>
            <a:r>
              <a:rPr lang="de-CH" baseline="0" dirty="0" err="1"/>
              <a:t>clusters</a:t>
            </a:r>
            <a:r>
              <a:rPr lang="de-CH" baseline="0" dirty="0"/>
              <a:t> </a:t>
            </a:r>
            <a:r>
              <a:rPr lang="de-CH" baseline="0" dirty="0" err="1"/>
              <a:t>coloured</a:t>
            </a:r>
            <a:r>
              <a:rPr lang="de-CH" baseline="0" dirty="0"/>
              <a:t> </a:t>
            </a:r>
            <a:r>
              <a:rPr lang="de-CH" baseline="0" dirty="0" err="1"/>
              <a:t>by</a:t>
            </a:r>
            <a:r>
              <a:rPr lang="de-CH" baseline="0" dirty="0"/>
              <a:t> </a:t>
            </a:r>
            <a:r>
              <a:rPr lang="de-CH" baseline="0" dirty="0" err="1"/>
              <a:t>the</a:t>
            </a:r>
            <a:r>
              <a:rPr lang="de-CH" baseline="0" dirty="0"/>
              <a:t> </a:t>
            </a:r>
            <a:r>
              <a:rPr lang="de-CH" baseline="0" dirty="0" err="1"/>
              <a:t>actual</a:t>
            </a:r>
            <a:r>
              <a:rPr lang="de-CH" baseline="0" dirty="0"/>
              <a:t> </a:t>
            </a:r>
            <a:r>
              <a:rPr lang="de-CH" baseline="0" dirty="0" err="1"/>
              <a:t>cell</a:t>
            </a:r>
            <a:r>
              <a:rPr lang="de-CH" baseline="0" dirty="0"/>
              <a:t> </a:t>
            </a:r>
            <a:r>
              <a:rPr lang="de-CH" baseline="0" dirty="0" err="1"/>
              <a:t>types</a:t>
            </a:r>
            <a:r>
              <a:rPr lang="de-CH" baseline="0" dirty="0"/>
              <a:t> </a:t>
            </a:r>
          </a:p>
          <a:p>
            <a:pPr marL="0" lvl="0" indent="0" algn="l" rtl="0">
              <a:lnSpc>
                <a:spcPct val="100000"/>
              </a:lnSpc>
              <a:spcBef>
                <a:spcPts val="0"/>
              </a:spcBef>
              <a:spcAft>
                <a:spcPts val="0"/>
              </a:spcAft>
              <a:buClr>
                <a:schemeClr val="dk1"/>
              </a:buClr>
              <a:buSzPts val="1200"/>
              <a:buFont typeface="Arial"/>
              <a:buNone/>
            </a:pPr>
            <a:r>
              <a:rPr lang="de-CH" baseline="0" dirty="0"/>
              <a:t>On </a:t>
            </a:r>
            <a:r>
              <a:rPr lang="de-CH" baseline="0" dirty="0" err="1"/>
              <a:t>the</a:t>
            </a:r>
            <a:r>
              <a:rPr lang="de-CH" baseline="0" dirty="0"/>
              <a:t> </a:t>
            </a:r>
            <a:r>
              <a:rPr lang="de-CH" baseline="0" dirty="0" err="1"/>
              <a:t>right</a:t>
            </a:r>
            <a:r>
              <a:rPr lang="de-CH" baseline="0" dirty="0"/>
              <a:t> </a:t>
            </a:r>
            <a:r>
              <a:rPr lang="de-CH" baseline="0" dirty="0" err="1"/>
              <a:t>we</a:t>
            </a:r>
            <a:r>
              <a:rPr lang="de-CH" baseline="0" dirty="0"/>
              <a:t> </a:t>
            </a:r>
            <a:r>
              <a:rPr lang="de-CH" baseline="0" dirty="0" err="1"/>
              <a:t>have</a:t>
            </a:r>
            <a:r>
              <a:rPr lang="de-CH" baseline="0" dirty="0"/>
              <a:t> </a:t>
            </a:r>
            <a:r>
              <a:rPr lang="de-CH" baseline="0" dirty="0" err="1"/>
              <a:t>the</a:t>
            </a:r>
            <a:r>
              <a:rPr lang="de-CH" baseline="0" dirty="0"/>
              <a:t> same </a:t>
            </a:r>
            <a:r>
              <a:rPr lang="de-CH" baseline="0" dirty="0" err="1"/>
              <a:t>cell</a:t>
            </a:r>
            <a:r>
              <a:rPr lang="de-CH" baseline="0" dirty="0"/>
              <a:t> </a:t>
            </a:r>
            <a:r>
              <a:rPr lang="de-CH" baseline="0" dirty="0" err="1"/>
              <a:t>clusters</a:t>
            </a:r>
            <a:r>
              <a:rPr lang="de-CH" baseline="0" dirty="0"/>
              <a:t> </a:t>
            </a:r>
            <a:r>
              <a:rPr lang="de-CH" baseline="0" dirty="0" err="1"/>
              <a:t>again</a:t>
            </a:r>
            <a:r>
              <a:rPr lang="de-CH" baseline="0" dirty="0"/>
              <a:t> but </a:t>
            </a:r>
            <a:r>
              <a:rPr lang="de-CH" baseline="0" dirty="0" err="1"/>
              <a:t>this</a:t>
            </a:r>
            <a:r>
              <a:rPr lang="de-CH" baseline="0" dirty="0"/>
              <a:t> time </a:t>
            </a:r>
            <a:r>
              <a:rPr lang="de-CH" baseline="0" dirty="0" err="1"/>
              <a:t>the</a:t>
            </a:r>
            <a:r>
              <a:rPr lang="de-CH" baseline="0" dirty="0"/>
              <a:t> </a:t>
            </a:r>
            <a:r>
              <a:rPr lang="de-CH" baseline="0" dirty="0" err="1"/>
              <a:t>cells</a:t>
            </a:r>
            <a:r>
              <a:rPr lang="de-CH" baseline="0" dirty="0"/>
              <a:t> </a:t>
            </a:r>
            <a:r>
              <a:rPr lang="de-CH" baseline="0" dirty="0" err="1"/>
              <a:t>that</a:t>
            </a:r>
            <a:r>
              <a:rPr lang="de-CH" baseline="0" dirty="0"/>
              <a:t> </a:t>
            </a:r>
            <a:r>
              <a:rPr lang="de-CH" baseline="0" dirty="0" err="1"/>
              <a:t>our</a:t>
            </a:r>
            <a:r>
              <a:rPr lang="de-CH" baseline="0" dirty="0"/>
              <a:t> </a:t>
            </a:r>
            <a:r>
              <a:rPr lang="de-CH" baseline="0" dirty="0" err="1"/>
              <a:t>model</a:t>
            </a:r>
            <a:r>
              <a:rPr lang="de-CH" baseline="0" dirty="0"/>
              <a:t> </a:t>
            </a:r>
            <a:r>
              <a:rPr lang="de-CH" baseline="0" dirty="0" err="1"/>
              <a:t>didn’t</a:t>
            </a:r>
            <a:r>
              <a:rPr lang="de-CH" baseline="0" dirty="0"/>
              <a:t> </a:t>
            </a:r>
            <a:r>
              <a:rPr lang="de-CH" baseline="0" dirty="0" err="1"/>
              <a:t>predict</a:t>
            </a:r>
            <a:r>
              <a:rPr lang="de-CH" baseline="0" dirty="0"/>
              <a:t> </a:t>
            </a:r>
            <a:r>
              <a:rPr lang="de-CH" baseline="0" dirty="0" err="1"/>
              <a:t>correctly</a:t>
            </a:r>
            <a:r>
              <a:rPr lang="de-CH" baseline="0" dirty="0"/>
              <a:t> </a:t>
            </a:r>
            <a:r>
              <a:rPr lang="de-CH" baseline="0" dirty="0" err="1"/>
              <a:t>are</a:t>
            </a:r>
            <a:r>
              <a:rPr lang="de-CH" baseline="0" dirty="0"/>
              <a:t> </a:t>
            </a:r>
            <a:r>
              <a:rPr lang="de-CH" baseline="0" dirty="0" err="1"/>
              <a:t>coloured</a:t>
            </a:r>
            <a:r>
              <a:rPr lang="de-CH" baseline="0" dirty="0"/>
              <a:t> in red.</a:t>
            </a:r>
          </a:p>
          <a:p>
            <a:pPr marL="0" marR="0" lvl="0" indent="0" algn="l" defTabSz="914400" rtl="0" eaLnBrk="1" fontAlgn="auto" latinLnBrk="0" hangingPunct="1">
              <a:lnSpc>
                <a:spcPct val="100000"/>
              </a:lnSpc>
              <a:spcBef>
                <a:spcPts val="0"/>
              </a:spcBef>
              <a:spcAft>
                <a:spcPts val="0"/>
              </a:spcAft>
              <a:buClr>
                <a:schemeClr val="dk1"/>
              </a:buClr>
              <a:buSzPts val="1200"/>
              <a:buFont typeface="Arial"/>
              <a:buNone/>
              <a:tabLst/>
              <a:defRPr/>
            </a:pPr>
            <a:r>
              <a:rPr lang="en-US" dirty="0"/>
              <a:t>With</a:t>
            </a:r>
            <a:r>
              <a:rPr lang="en-US" baseline="0" dirty="0"/>
              <a:t> an accuracy of 96% t</a:t>
            </a:r>
            <a:r>
              <a:rPr lang="en-US" dirty="0"/>
              <a:t>he prediction performs very well especially for the major cell types like the blue</a:t>
            </a:r>
            <a:r>
              <a:rPr lang="en-US" baseline="0" dirty="0"/>
              <a:t> ones in the picture on the left.</a:t>
            </a:r>
          </a:p>
          <a:p>
            <a:pPr marL="0" marR="0" lvl="0" indent="0" algn="l" defTabSz="914400" rtl="0" eaLnBrk="1" fontAlgn="auto" latinLnBrk="0" hangingPunct="1">
              <a:lnSpc>
                <a:spcPct val="100000"/>
              </a:lnSpc>
              <a:spcBef>
                <a:spcPts val="0"/>
              </a:spcBef>
              <a:spcAft>
                <a:spcPts val="0"/>
              </a:spcAft>
              <a:buClr>
                <a:schemeClr val="dk1"/>
              </a:buClr>
              <a:buSzPts val="1200"/>
              <a:buFont typeface="Arial"/>
              <a:buNone/>
              <a:tabLst/>
              <a:defRPr/>
            </a:pPr>
            <a:r>
              <a:rPr lang="en-US" dirty="0"/>
              <a:t>However, there are still some inconsistencies between the actual and predicted results for minorities cell types. </a:t>
            </a:r>
          </a:p>
          <a:p>
            <a:pPr marL="0" lvl="0" indent="0" algn="l" rtl="0">
              <a:lnSpc>
                <a:spcPct val="100000"/>
              </a:lnSpc>
              <a:spcBef>
                <a:spcPts val="0"/>
              </a:spcBef>
              <a:spcAft>
                <a:spcPts val="0"/>
              </a:spcAft>
              <a:buClr>
                <a:schemeClr val="dk1"/>
              </a:buClr>
              <a:buSzPts val="1200"/>
              <a:buFont typeface="Arial"/>
              <a:buNone/>
            </a:pPr>
            <a:endParaRPr lang="de-CH" dirty="0"/>
          </a:p>
        </p:txBody>
      </p:sp>
      <p:sp>
        <p:nvSpPr>
          <p:cNvPr id="266" name="Google Shape;266;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6</a:t>
            </a:fld>
            <a:endParaRPr/>
          </a:p>
        </p:txBody>
      </p:sp>
    </p:spTree>
    <p:extLst>
      <p:ext uri="{BB962C8B-B14F-4D97-AF65-F5344CB8AC3E}">
        <p14:creationId xmlns:p14="http://schemas.microsoft.com/office/powerpoint/2010/main" val="212136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5" name="Google Shape;265;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de-CH" dirty="0" err="1"/>
              <a:t>Example</a:t>
            </a:r>
            <a:r>
              <a:rPr lang="de-CH" dirty="0"/>
              <a:t> </a:t>
            </a:r>
            <a:r>
              <a:rPr lang="de-CH" dirty="0" err="1"/>
              <a:t>of</a:t>
            </a:r>
            <a:r>
              <a:rPr lang="de-CH" dirty="0"/>
              <a:t> </a:t>
            </a:r>
            <a:endParaRPr dirty="0"/>
          </a:p>
        </p:txBody>
      </p:sp>
      <p:sp>
        <p:nvSpPr>
          <p:cNvPr id="266" name="Google Shape;266;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7</a:t>
            </a:fld>
            <a:endParaRPr/>
          </a:p>
        </p:txBody>
      </p:sp>
    </p:spTree>
    <p:extLst>
      <p:ext uri="{BB962C8B-B14F-4D97-AF65-F5344CB8AC3E}">
        <p14:creationId xmlns:p14="http://schemas.microsoft.com/office/powerpoint/2010/main" val="1465952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
        <p:cNvGrpSpPr/>
        <p:nvPr/>
      </p:nvGrpSpPr>
      <p:grpSpPr>
        <a:xfrm>
          <a:off x="0" y="0"/>
          <a:ext cx="0" cy="0"/>
          <a:chOff x="0" y="0"/>
          <a:chExt cx="0" cy="0"/>
        </a:xfrm>
      </p:grpSpPr>
      <p:sp>
        <p:nvSpPr>
          <p:cNvPr id="264" name="Google Shape;264;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5" name="Google Shape;265;p3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Clr>
                <a:schemeClr val="dk1"/>
              </a:buClr>
              <a:buSzPts val="1200"/>
              <a:buFont typeface="Arial"/>
              <a:buChar char="•"/>
            </a:pPr>
            <a:r>
              <a:rPr lang="en-GB"/>
              <a:t>12 Classes : prediction accuracy is 96%</a:t>
            </a:r>
            <a:endParaRPr/>
          </a:p>
          <a:p>
            <a:pPr marL="285750" lvl="0" indent="-285750" algn="l" rtl="0">
              <a:lnSpc>
                <a:spcPct val="100000"/>
              </a:lnSpc>
              <a:spcBef>
                <a:spcPts val="0"/>
              </a:spcBef>
              <a:spcAft>
                <a:spcPts val="0"/>
              </a:spcAft>
              <a:buClr>
                <a:schemeClr val="dk1"/>
              </a:buClr>
              <a:buSzPts val="1200"/>
              <a:buFont typeface="Arial"/>
              <a:buChar char="•"/>
            </a:pPr>
            <a:r>
              <a:rPr lang="en-GB"/>
              <a:t>12 Classes: Macro F1: 74% </a:t>
            </a:r>
            <a:endParaRPr/>
          </a:p>
          <a:p>
            <a:pPr marL="0" lvl="0" indent="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Clr>
                <a:schemeClr val="dk1"/>
              </a:buClr>
              <a:buSzPts val="1200"/>
              <a:buFont typeface="Arial"/>
              <a:buNone/>
            </a:pPr>
            <a:r>
              <a:rPr lang="en-GB"/>
              <a:t>Here you can see a comparison between the actual cell types and the cell types that our model predicted. As you can see the prediction performs very well for the major cell types, however, there are still some inconsistencies between the actual and predicted results for minorities cell types. </a:t>
            </a:r>
            <a:endParaRPr/>
          </a:p>
          <a:p>
            <a:pPr marL="285750" lvl="0" indent="-209550" algn="l" rtl="0">
              <a:lnSpc>
                <a:spcPct val="100000"/>
              </a:lnSpc>
              <a:spcBef>
                <a:spcPts val="0"/>
              </a:spcBef>
              <a:spcAft>
                <a:spcPts val="0"/>
              </a:spcAft>
              <a:buClr>
                <a:schemeClr val="dk1"/>
              </a:buClr>
              <a:buSzPts val="1200"/>
              <a:buFont typeface="Arial"/>
              <a:buNone/>
            </a:pPr>
            <a:endParaRPr/>
          </a:p>
          <a:p>
            <a:pPr marL="0" lvl="0" indent="0" algn="l" rtl="0">
              <a:lnSpc>
                <a:spcPct val="100000"/>
              </a:lnSpc>
              <a:spcBef>
                <a:spcPts val="0"/>
              </a:spcBef>
              <a:spcAft>
                <a:spcPts val="0"/>
              </a:spcAft>
              <a:buSzPts val="1400"/>
              <a:buNone/>
            </a:pPr>
            <a:endParaRPr/>
          </a:p>
        </p:txBody>
      </p:sp>
      <p:sp>
        <p:nvSpPr>
          <p:cNvPr id="266" name="Google Shape;266;p3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8</a:t>
            </a:fld>
            <a:endParaRPr/>
          </a:p>
        </p:txBody>
      </p:sp>
    </p:spTree>
    <p:extLst>
      <p:ext uri="{BB962C8B-B14F-4D97-AF65-F5344CB8AC3E}">
        <p14:creationId xmlns:p14="http://schemas.microsoft.com/office/powerpoint/2010/main" val="24657644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8"/>
        <p:cNvGrpSpPr/>
        <p:nvPr/>
      </p:nvGrpSpPr>
      <p:grpSpPr>
        <a:xfrm>
          <a:off x="0" y="0"/>
          <a:ext cx="0" cy="0"/>
          <a:chOff x="0" y="0"/>
          <a:chExt cx="0" cy="0"/>
        </a:xfrm>
      </p:grpSpPr>
      <p:sp>
        <p:nvSpPr>
          <p:cNvPr id="379" name="Google Shape;379;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0" name="Google Shape;380;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285750" lvl="0" indent="-209550" algn="l" rtl="0">
              <a:lnSpc>
                <a:spcPct val="100000"/>
              </a:lnSpc>
              <a:spcBef>
                <a:spcPts val="0"/>
              </a:spcBef>
              <a:spcAft>
                <a:spcPts val="0"/>
              </a:spcAft>
              <a:buClr>
                <a:schemeClr val="dk1"/>
              </a:buClr>
              <a:buSzPts val="1200"/>
              <a:buFont typeface="Arial"/>
              <a:buNone/>
            </a:pPr>
            <a:r>
              <a:rPr lang="en-GB"/>
              <a:t>Lastly, Thank you for your participation and interests in our project. We are happy to answer your questions and hope we can collaborate with you in the future. Here are our contact details. </a:t>
            </a:r>
            <a:endParaRPr/>
          </a:p>
          <a:p>
            <a:pPr marL="0" lvl="0" indent="0" algn="l" rtl="0">
              <a:lnSpc>
                <a:spcPct val="100000"/>
              </a:lnSpc>
              <a:spcBef>
                <a:spcPts val="0"/>
              </a:spcBef>
              <a:spcAft>
                <a:spcPts val="0"/>
              </a:spcAft>
              <a:buSzPts val="1400"/>
              <a:buNone/>
            </a:pPr>
            <a:endParaRPr/>
          </a:p>
        </p:txBody>
      </p:sp>
      <p:sp>
        <p:nvSpPr>
          <p:cNvPr id="381" name="Google Shape;381;p3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9</a:t>
            </a:fld>
            <a:endParaRPr/>
          </a:p>
        </p:txBody>
      </p:sp>
    </p:spTree>
    <p:extLst>
      <p:ext uri="{BB962C8B-B14F-4D97-AF65-F5344CB8AC3E}">
        <p14:creationId xmlns:p14="http://schemas.microsoft.com/office/powerpoint/2010/main" val="993931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7"/>
        <p:cNvGrpSpPr/>
        <p:nvPr/>
      </p:nvGrpSpPr>
      <p:grpSpPr>
        <a:xfrm>
          <a:off x="0" y="0"/>
          <a:ext cx="0" cy="0"/>
          <a:chOff x="0" y="0"/>
          <a:chExt cx="0" cy="0"/>
        </a:xfrm>
      </p:grpSpPr>
      <p:sp>
        <p:nvSpPr>
          <p:cNvPr id="28" name="Google Shape;28;p1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1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2"/>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2"/>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2"/>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2"/>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2"/>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5"/>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5"/>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26"/>
          <p:cNvSpPr>
            <a:spLocks noGrp="1"/>
          </p:cNvSpPr>
          <p:nvPr>
            <p:ph type="pic" idx="2"/>
          </p:nvPr>
        </p:nvSpPr>
        <p:spPr>
          <a:xfrm>
            <a:off x="5183188" y="987425"/>
            <a:ext cx="6172200" cy="4873625"/>
          </a:xfrm>
          <a:prstGeom prst="rect">
            <a:avLst/>
          </a:prstGeom>
          <a:noFill/>
          <a:ln>
            <a:noFill/>
          </a:ln>
        </p:spPr>
      </p:sp>
      <p:sp>
        <p:nvSpPr>
          <p:cNvPr id="68" name="Google Shape;68;p26"/>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27"/>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8"/>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28"/>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
        <p:cNvGrpSpPr/>
        <p:nvPr/>
      </p:nvGrpSpPr>
      <p:grpSpPr>
        <a:xfrm>
          <a:off x="0" y="0"/>
          <a:ext cx="0" cy="0"/>
          <a:chOff x="0" y="0"/>
          <a:chExt cx="0" cy="0"/>
        </a:xfrm>
      </p:grpSpPr>
      <p:sp>
        <p:nvSpPr>
          <p:cNvPr id="22" name="Google Shape;22;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23" name="Google Shape;23;p1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Google Shape;24;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5" name="Google Shape;25;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26" name="Google Shape;26;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GB"/>
              <a:t>‹Nr.›</a:t>
            </a:fld>
            <a:endParaRPr/>
          </a:p>
        </p:txBody>
      </p:sp>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1.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jpg"/><Relationship Id="rId5" Type="http://schemas.openxmlformats.org/officeDocument/2006/relationships/image" Target="../media/image3.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13" Type="http://schemas.openxmlformats.org/officeDocument/2006/relationships/image" Target="../media/image17.png"/><Relationship Id="rId18" Type="http://schemas.openxmlformats.org/officeDocument/2006/relationships/image" Target="../media/image20.svg"/><Relationship Id="rId3" Type="http://schemas.openxmlformats.org/officeDocument/2006/relationships/image" Target="../media/image8.png"/><Relationship Id="rId7" Type="http://schemas.openxmlformats.org/officeDocument/2006/relationships/image" Target="../media/image12.png"/><Relationship Id="rId12" Type="http://schemas.openxmlformats.org/officeDocument/2006/relationships/image" Target="../media/image3.png"/><Relationship Id="rId17" Type="http://schemas.openxmlformats.org/officeDocument/2006/relationships/image" Target="../media/image19.png"/><Relationship Id="rId2" Type="http://schemas.openxmlformats.org/officeDocument/2006/relationships/notesSlide" Target="../notesSlides/notesSlide3.xml"/><Relationship Id="rId16"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11.png"/><Relationship Id="rId11" Type="http://schemas.openxmlformats.org/officeDocument/2006/relationships/image" Target="../media/image16.png"/><Relationship Id="rId5" Type="http://schemas.openxmlformats.org/officeDocument/2006/relationships/image" Target="../media/image10.png"/><Relationship Id="rId15" Type="http://schemas.openxmlformats.org/officeDocument/2006/relationships/image" Target="../media/image7.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 Id="rId14" Type="http://schemas.openxmlformats.org/officeDocument/2006/relationships/image" Target="../media/image18.pn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3.png"/><Relationship Id="rId7" Type="http://schemas.openxmlformats.org/officeDocument/2006/relationships/image" Target="../media/image18.png"/><Relationship Id="rId12"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7.png"/><Relationship Id="rId11" Type="http://schemas.openxmlformats.org/officeDocument/2006/relationships/image" Target="../media/image7.png"/><Relationship Id="rId5" Type="http://schemas.openxmlformats.org/officeDocument/2006/relationships/image" Target="../media/image21.png"/><Relationship Id="rId10" Type="http://schemas.openxmlformats.org/officeDocument/2006/relationships/image" Target="../media/image23.png"/><Relationship Id="rId4" Type="http://schemas.openxmlformats.org/officeDocument/2006/relationships/image" Target="../media/image20.png"/><Relationship Id="rId9" Type="http://schemas.openxmlformats.org/officeDocument/2006/relationships/image" Target="../media/image22.png"/></Relationships>
</file>

<file path=ppt/slides/_rels/slide6.xml.rels><?xml version="1.0" encoding="UTF-8" standalone="yes"?>
<Relationships xmlns="http://schemas.openxmlformats.org/package/2006/relationships"><Relationship Id="rId3" Type="http://schemas.openxmlformats.org/officeDocument/2006/relationships/image" Target="../media/image24.png"/><Relationship Id="rId7"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25.png"/></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6.png"/><Relationship Id="rId7" Type="http://schemas.openxmlformats.org/officeDocument/2006/relationships/image" Target="../media/image28.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7.png"/><Relationship Id="rId4" Type="http://schemas.openxmlformats.org/officeDocument/2006/relationships/image" Target="../media/image3.png"/><Relationship Id="rId9" Type="http://schemas.openxmlformats.org/officeDocument/2006/relationships/image" Target="../media/image1.jpg"/></Relationships>
</file>

<file path=ppt/slides/_rels/slide8.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image" Target="../media/image31.png"/><Relationship Id="rId5" Type="http://schemas.openxmlformats.org/officeDocument/2006/relationships/image" Target="../media/image30.png"/><Relationship Id="rId4" Type="http://schemas.openxmlformats.org/officeDocument/2006/relationships/image" Target="../media/image29.png"/></Relationships>
</file>

<file path=ppt/slides/_rels/slide9.xml.rels><?xml version="1.0" encoding="UTF-8" standalone="yes"?>
<Relationships xmlns="http://schemas.openxmlformats.org/package/2006/relationships"><Relationship Id="rId8" Type="http://schemas.openxmlformats.org/officeDocument/2006/relationships/hyperlink" Target="https://www.linkedin.com/in/martina-trippel-954191207/" TargetMode="External"/><Relationship Id="rId3" Type="http://schemas.openxmlformats.org/officeDocument/2006/relationships/image" Target="../media/image1.jpg"/><Relationship Id="rId7" Type="http://schemas.openxmlformats.org/officeDocument/2006/relationships/image" Target="../media/image32.png"/><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hyperlink" Target="https://www.linkedin.com/in/wiwattananonp/" TargetMode="External"/><Relationship Id="rId11" Type="http://schemas.openxmlformats.org/officeDocument/2006/relationships/hyperlink" Target="mailto:nattzza@gmail.com" TargetMode="External"/><Relationship Id="rId5" Type="http://schemas.openxmlformats.org/officeDocument/2006/relationships/image" Target="../media/image5.jpg"/><Relationship Id="rId10" Type="http://schemas.openxmlformats.org/officeDocument/2006/relationships/hyperlink" Target="mailto:martina.trippel@bluewin.ch" TargetMode="External"/><Relationship Id="rId4" Type="http://schemas.openxmlformats.org/officeDocument/2006/relationships/image" Target="../media/image4.jpg"/><Relationship Id="rId9" Type="http://schemas.openxmlformats.org/officeDocument/2006/relationships/image" Target="../media/image3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xmlns="" id="{9CF54670-1468-4619-BF0E-A044D331F353}"/>
              </a:ext>
            </a:extLst>
          </p:cNvPr>
          <p:cNvGrpSpPr/>
          <p:nvPr/>
        </p:nvGrpSpPr>
        <p:grpSpPr>
          <a:xfrm flipH="1">
            <a:off x="-9526" y="0"/>
            <a:ext cx="4217632" cy="3829050"/>
            <a:chOff x="8350898" y="-1"/>
            <a:chExt cx="3841103" cy="3536303"/>
          </a:xfrm>
        </p:grpSpPr>
        <p:pic>
          <p:nvPicPr>
            <p:cNvPr id="9" name="Google Shape;118;p30" descr="A picture containing text, clipart&#10;&#10;Description automatically generated">
              <a:extLst>
                <a:ext uri="{FF2B5EF4-FFF2-40B4-BE49-F238E27FC236}">
                  <a16:creationId xmlns:a16="http://schemas.microsoft.com/office/drawing/2014/main" xmlns="" id="{0E7D84CA-FE55-44AB-A38A-73629CA79119}"/>
                </a:ext>
              </a:extLst>
            </p:cNvPr>
            <p:cNvPicPr preferRelativeResize="0">
              <a:picLocks noChangeAspect="1"/>
            </p:cNvPicPr>
            <p:nvPr/>
          </p:nvPicPr>
          <p:blipFill rotWithShape="1">
            <a:blip r:embed="rId2">
              <a:alphaModFix amt="50000"/>
            </a:blip>
            <a:srcRect l="54308" t="1784" r="646" b="10591"/>
            <a:stretch/>
          </p:blipFill>
          <p:spPr>
            <a:xfrm>
              <a:off x="8556171" y="-1"/>
              <a:ext cx="3635830" cy="3536303"/>
            </a:xfrm>
            <a:prstGeom prst="rect">
              <a:avLst/>
            </a:prstGeom>
            <a:noFill/>
            <a:ln>
              <a:noFill/>
            </a:ln>
          </p:spPr>
        </p:pic>
        <p:sp>
          <p:nvSpPr>
            <p:cNvPr id="10" name="Rectangle 9">
              <a:extLst>
                <a:ext uri="{FF2B5EF4-FFF2-40B4-BE49-F238E27FC236}">
                  <a16:creationId xmlns:a16="http://schemas.microsoft.com/office/drawing/2014/main" xmlns="" id="{2A311B00-5472-4A42-915A-65765E3E79F4}"/>
                </a:ext>
              </a:extLst>
            </p:cNvPr>
            <p:cNvSpPr/>
            <p:nvPr/>
          </p:nvSpPr>
          <p:spPr>
            <a:xfrm>
              <a:off x="8350898" y="2043404"/>
              <a:ext cx="569167" cy="138559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sp>
        <p:nvSpPr>
          <p:cNvPr id="5" name="Google Shape;90;p1">
            <a:extLst>
              <a:ext uri="{FF2B5EF4-FFF2-40B4-BE49-F238E27FC236}">
                <a16:creationId xmlns:a16="http://schemas.microsoft.com/office/drawing/2014/main" xmlns="" id="{B9C84653-EFC2-4FDC-9636-137A345C8198}"/>
              </a:ext>
            </a:extLst>
          </p:cNvPr>
          <p:cNvSpPr txBox="1">
            <a:spLocks noGrp="1"/>
          </p:cNvSpPr>
          <p:nvPr>
            <p:ph type="title"/>
          </p:nvPr>
        </p:nvSpPr>
        <p:spPr>
          <a:xfrm>
            <a:off x="2257405" y="1684987"/>
            <a:ext cx="5178853" cy="4726276"/>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rgbClr val="FFFFFF"/>
              </a:buClr>
              <a:buSzPts val="4400"/>
              <a:buFont typeface="Garamond"/>
              <a:buNone/>
            </a:pPr>
            <a:r>
              <a:rPr lang="en-GB" sz="5400" dirty="0">
                <a:solidFill>
                  <a:schemeClr val="tx1"/>
                </a:solidFill>
                <a:latin typeface="Roboto"/>
                <a:ea typeface="Roboto"/>
                <a:cs typeface="Roboto"/>
                <a:sym typeface="Roboto"/>
              </a:rPr>
              <a:t>Human </a:t>
            </a:r>
            <a:br>
              <a:rPr lang="en-GB" sz="5400" dirty="0">
                <a:solidFill>
                  <a:schemeClr val="tx1"/>
                </a:solidFill>
                <a:latin typeface="Roboto"/>
                <a:ea typeface="Roboto"/>
                <a:cs typeface="Roboto"/>
                <a:sym typeface="Roboto"/>
              </a:rPr>
            </a:br>
            <a:r>
              <a:rPr lang="en-GB" sz="5400" dirty="0">
                <a:solidFill>
                  <a:schemeClr val="tx1"/>
                </a:solidFill>
                <a:latin typeface="Roboto"/>
                <a:ea typeface="Roboto"/>
                <a:cs typeface="Roboto"/>
                <a:sym typeface="Roboto"/>
              </a:rPr>
              <a:t>Single-Cell Classification</a:t>
            </a:r>
            <a:endParaRPr sz="5400" dirty="0">
              <a:solidFill>
                <a:schemeClr val="tx1"/>
              </a:solidFill>
              <a:latin typeface="Roboto"/>
              <a:ea typeface="Roboto"/>
              <a:cs typeface="Roboto"/>
              <a:sym typeface="Roboto"/>
            </a:endParaRPr>
          </a:p>
        </p:txBody>
      </p:sp>
      <p:pic>
        <p:nvPicPr>
          <p:cNvPr id="13" name="Google Shape;118;p30" descr="A picture containing text, clipart&#10;&#10;Description automatically generated">
            <a:extLst>
              <a:ext uri="{FF2B5EF4-FFF2-40B4-BE49-F238E27FC236}">
                <a16:creationId xmlns:a16="http://schemas.microsoft.com/office/drawing/2014/main" xmlns="" id="{01BB4B7C-CC62-48D1-8957-6DED25C1E4DE}"/>
              </a:ext>
            </a:extLst>
          </p:cNvPr>
          <p:cNvPicPr preferRelativeResize="0"/>
          <p:nvPr/>
        </p:nvPicPr>
        <p:blipFill rotWithShape="1">
          <a:blip r:embed="rId2">
            <a:alphaModFix/>
          </a:blip>
          <a:srcRect l="1024" t="49811" r="41158" b="2162"/>
          <a:stretch/>
        </p:blipFill>
        <p:spPr>
          <a:xfrm>
            <a:off x="8063836" y="3248025"/>
            <a:ext cx="1619791" cy="599730"/>
          </a:xfrm>
          <a:prstGeom prst="rect">
            <a:avLst/>
          </a:prstGeom>
          <a:noFill/>
          <a:ln>
            <a:noFill/>
          </a:ln>
        </p:spPr>
      </p:pic>
      <p:pic>
        <p:nvPicPr>
          <p:cNvPr id="18" name="Picture 2">
            <a:extLst>
              <a:ext uri="{FF2B5EF4-FFF2-40B4-BE49-F238E27FC236}">
                <a16:creationId xmlns:a16="http://schemas.microsoft.com/office/drawing/2014/main" xmlns="" id="{ADB23ACB-340F-4CA2-99AA-8A2A901B2F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97144" y="4048125"/>
            <a:ext cx="2258074" cy="473753"/>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xmlns="" id="{F319083E-2A28-401D-8EF0-F2ADABA66930}"/>
              </a:ext>
            </a:extLst>
          </p:cNvPr>
          <p:cNvGrpSpPr/>
          <p:nvPr/>
        </p:nvGrpSpPr>
        <p:grpSpPr>
          <a:xfrm rot="5400000">
            <a:off x="6519826" y="3875177"/>
            <a:ext cx="2460442" cy="345896"/>
            <a:chOff x="364967" y="5696964"/>
            <a:chExt cx="2460442" cy="345896"/>
          </a:xfrm>
        </p:grpSpPr>
        <p:pic>
          <p:nvPicPr>
            <p:cNvPr id="20" name="Google Shape;258;p3">
              <a:extLst>
                <a:ext uri="{FF2B5EF4-FFF2-40B4-BE49-F238E27FC236}">
                  <a16:creationId xmlns:a16="http://schemas.microsoft.com/office/drawing/2014/main" xmlns="" id="{343A41CA-AB89-4D9F-A766-4A4FDB823BEC}"/>
                </a:ext>
              </a:extLst>
            </p:cNvPr>
            <p:cNvPicPr preferRelativeResize="0">
              <a:picLocks noChangeAspect="1"/>
            </p:cNvPicPr>
            <p:nvPr/>
          </p:nvPicPr>
          <p:blipFill rotWithShape="1">
            <a:blip r:embed="rId4">
              <a:alphaModFix/>
            </a:blip>
            <a:srcRect/>
            <a:stretch/>
          </p:blipFill>
          <p:spPr>
            <a:xfrm rot="2712785">
              <a:off x="364967" y="5696965"/>
              <a:ext cx="345894" cy="345894"/>
            </a:xfrm>
            <a:prstGeom prst="rect">
              <a:avLst/>
            </a:prstGeom>
            <a:noFill/>
            <a:ln>
              <a:noFill/>
            </a:ln>
          </p:spPr>
        </p:pic>
        <p:pic>
          <p:nvPicPr>
            <p:cNvPr id="21" name="Google Shape;258;p3">
              <a:extLst>
                <a:ext uri="{FF2B5EF4-FFF2-40B4-BE49-F238E27FC236}">
                  <a16:creationId xmlns:a16="http://schemas.microsoft.com/office/drawing/2014/main" xmlns="" id="{95500925-BAA0-44A4-91E6-9FC904BE4063}"/>
                </a:ext>
              </a:extLst>
            </p:cNvPr>
            <p:cNvPicPr preferRelativeResize="0">
              <a:picLocks noChangeAspect="1"/>
            </p:cNvPicPr>
            <p:nvPr/>
          </p:nvPicPr>
          <p:blipFill rotWithShape="1">
            <a:blip r:embed="rId4">
              <a:alphaModFix/>
            </a:blip>
            <a:srcRect/>
            <a:stretch/>
          </p:blipFill>
          <p:spPr>
            <a:xfrm rot="2712785">
              <a:off x="717392" y="5696965"/>
              <a:ext cx="345894" cy="345894"/>
            </a:xfrm>
            <a:prstGeom prst="rect">
              <a:avLst/>
            </a:prstGeom>
            <a:noFill/>
            <a:ln>
              <a:noFill/>
            </a:ln>
          </p:spPr>
        </p:pic>
        <p:pic>
          <p:nvPicPr>
            <p:cNvPr id="22" name="Google Shape;258;p3">
              <a:extLst>
                <a:ext uri="{FF2B5EF4-FFF2-40B4-BE49-F238E27FC236}">
                  <a16:creationId xmlns:a16="http://schemas.microsoft.com/office/drawing/2014/main" xmlns="" id="{4B729D7A-59AE-44B5-BD20-F17BBAB561FF}"/>
                </a:ext>
              </a:extLst>
            </p:cNvPr>
            <p:cNvPicPr preferRelativeResize="0">
              <a:picLocks noChangeAspect="1"/>
            </p:cNvPicPr>
            <p:nvPr/>
          </p:nvPicPr>
          <p:blipFill rotWithShape="1">
            <a:blip r:embed="rId4">
              <a:alphaModFix/>
            </a:blip>
            <a:srcRect/>
            <a:stretch/>
          </p:blipFill>
          <p:spPr>
            <a:xfrm rot="2712785">
              <a:off x="1069817" y="5696964"/>
              <a:ext cx="345894" cy="345894"/>
            </a:xfrm>
            <a:prstGeom prst="rect">
              <a:avLst/>
            </a:prstGeom>
            <a:noFill/>
            <a:ln>
              <a:noFill/>
            </a:ln>
          </p:spPr>
        </p:pic>
        <p:pic>
          <p:nvPicPr>
            <p:cNvPr id="23" name="Google Shape;258;p3">
              <a:extLst>
                <a:ext uri="{FF2B5EF4-FFF2-40B4-BE49-F238E27FC236}">
                  <a16:creationId xmlns:a16="http://schemas.microsoft.com/office/drawing/2014/main" xmlns="" id="{F204136E-6BF2-4D51-AC89-501D2E714E89}"/>
                </a:ext>
              </a:extLst>
            </p:cNvPr>
            <p:cNvPicPr preferRelativeResize="0">
              <a:picLocks noChangeAspect="1"/>
            </p:cNvPicPr>
            <p:nvPr/>
          </p:nvPicPr>
          <p:blipFill rotWithShape="1">
            <a:blip r:embed="rId4">
              <a:alphaModFix/>
            </a:blip>
            <a:srcRect/>
            <a:stretch/>
          </p:blipFill>
          <p:spPr>
            <a:xfrm rot="2712785">
              <a:off x="1422242" y="5696964"/>
              <a:ext cx="345894" cy="345894"/>
            </a:xfrm>
            <a:prstGeom prst="rect">
              <a:avLst/>
            </a:prstGeom>
            <a:noFill/>
            <a:ln>
              <a:noFill/>
            </a:ln>
          </p:spPr>
        </p:pic>
        <p:pic>
          <p:nvPicPr>
            <p:cNvPr id="24" name="Google Shape;258;p3">
              <a:extLst>
                <a:ext uri="{FF2B5EF4-FFF2-40B4-BE49-F238E27FC236}">
                  <a16:creationId xmlns:a16="http://schemas.microsoft.com/office/drawing/2014/main" xmlns="" id="{7754ECFE-BA69-4464-B39F-41DFF7567EE3}"/>
                </a:ext>
              </a:extLst>
            </p:cNvPr>
            <p:cNvPicPr preferRelativeResize="0">
              <a:picLocks noChangeAspect="1"/>
            </p:cNvPicPr>
            <p:nvPr/>
          </p:nvPicPr>
          <p:blipFill rotWithShape="1">
            <a:blip r:embed="rId4">
              <a:alphaModFix/>
            </a:blip>
            <a:srcRect/>
            <a:stretch/>
          </p:blipFill>
          <p:spPr>
            <a:xfrm rot="2712785">
              <a:off x="1774666" y="5696965"/>
              <a:ext cx="345894" cy="345894"/>
            </a:xfrm>
            <a:prstGeom prst="rect">
              <a:avLst/>
            </a:prstGeom>
            <a:noFill/>
            <a:ln>
              <a:noFill/>
            </a:ln>
          </p:spPr>
        </p:pic>
        <p:pic>
          <p:nvPicPr>
            <p:cNvPr id="25" name="Google Shape;258;p3">
              <a:extLst>
                <a:ext uri="{FF2B5EF4-FFF2-40B4-BE49-F238E27FC236}">
                  <a16:creationId xmlns:a16="http://schemas.microsoft.com/office/drawing/2014/main" xmlns="" id="{E2EC5396-A9C8-4C2F-9BDE-31D0B97EA339}"/>
                </a:ext>
              </a:extLst>
            </p:cNvPr>
            <p:cNvPicPr preferRelativeResize="0">
              <a:picLocks noChangeAspect="1"/>
            </p:cNvPicPr>
            <p:nvPr/>
          </p:nvPicPr>
          <p:blipFill rotWithShape="1">
            <a:blip r:embed="rId4">
              <a:alphaModFix/>
            </a:blip>
            <a:srcRect/>
            <a:stretch/>
          </p:blipFill>
          <p:spPr>
            <a:xfrm rot="2712785">
              <a:off x="2127091" y="5696965"/>
              <a:ext cx="345894" cy="345894"/>
            </a:xfrm>
            <a:prstGeom prst="rect">
              <a:avLst/>
            </a:prstGeom>
            <a:noFill/>
            <a:ln>
              <a:noFill/>
            </a:ln>
          </p:spPr>
        </p:pic>
        <p:pic>
          <p:nvPicPr>
            <p:cNvPr id="26" name="Google Shape;258;p3">
              <a:extLst>
                <a:ext uri="{FF2B5EF4-FFF2-40B4-BE49-F238E27FC236}">
                  <a16:creationId xmlns:a16="http://schemas.microsoft.com/office/drawing/2014/main" xmlns="" id="{2E7C07B9-C077-4B3A-AB26-9806793BC623}"/>
                </a:ext>
              </a:extLst>
            </p:cNvPr>
            <p:cNvPicPr preferRelativeResize="0">
              <a:picLocks noChangeAspect="1"/>
            </p:cNvPicPr>
            <p:nvPr/>
          </p:nvPicPr>
          <p:blipFill rotWithShape="1">
            <a:blip r:embed="rId4">
              <a:alphaModFix/>
            </a:blip>
            <a:srcRect/>
            <a:stretch/>
          </p:blipFill>
          <p:spPr>
            <a:xfrm rot="2712785">
              <a:off x="2479515" y="5696966"/>
              <a:ext cx="345894" cy="345894"/>
            </a:xfrm>
            <a:prstGeom prst="rect">
              <a:avLst/>
            </a:prstGeom>
            <a:noFill/>
            <a:ln>
              <a:noFill/>
            </a:ln>
          </p:spPr>
        </p:pic>
      </p:grpSp>
    </p:spTree>
    <p:extLst>
      <p:ext uri="{BB962C8B-B14F-4D97-AF65-F5344CB8AC3E}">
        <p14:creationId xmlns:p14="http://schemas.microsoft.com/office/powerpoint/2010/main" val="7007138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
        <p:cNvGrpSpPr/>
        <p:nvPr/>
      </p:nvGrpSpPr>
      <p:grpSpPr>
        <a:xfrm>
          <a:off x="0" y="0"/>
          <a:ext cx="0" cy="0"/>
          <a:chOff x="0" y="0"/>
          <a:chExt cx="0" cy="0"/>
        </a:xfrm>
      </p:grpSpPr>
      <p:pic>
        <p:nvPicPr>
          <p:cNvPr id="103" name="Google Shape;103;p29" descr="A close-up of a person smiling&#10;&#10;Description automatically generated"/>
          <p:cNvPicPr preferRelativeResize="0"/>
          <p:nvPr/>
        </p:nvPicPr>
        <p:blipFill rotWithShape="1">
          <a:blip r:embed="rId3">
            <a:alphaModFix/>
          </a:blip>
          <a:srcRect l="-395" t="2584" r="394" b="22416"/>
          <a:stretch/>
        </p:blipFill>
        <p:spPr>
          <a:xfrm>
            <a:off x="7407076" y="1404906"/>
            <a:ext cx="2773343" cy="2772000"/>
          </a:xfrm>
          <a:prstGeom prst="flowChartConnector">
            <a:avLst/>
          </a:prstGeom>
          <a:noFill/>
          <a:ln>
            <a:noFill/>
          </a:ln>
        </p:spPr>
      </p:pic>
      <p:pic>
        <p:nvPicPr>
          <p:cNvPr id="104" name="Google Shape;104;p29" descr="A picture containing person&#10;&#10;Description automatically generated"/>
          <p:cNvPicPr preferRelativeResize="0"/>
          <p:nvPr/>
        </p:nvPicPr>
        <p:blipFill rotWithShape="1">
          <a:blip r:embed="rId4">
            <a:alphaModFix/>
          </a:blip>
          <a:srcRect b="18266"/>
          <a:stretch/>
        </p:blipFill>
        <p:spPr>
          <a:xfrm>
            <a:off x="2055656" y="1424603"/>
            <a:ext cx="2773344" cy="2770575"/>
          </a:xfrm>
          <a:prstGeom prst="flowChartConnector">
            <a:avLst/>
          </a:prstGeom>
          <a:noFill/>
          <a:ln>
            <a:noFill/>
          </a:ln>
        </p:spPr>
      </p:pic>
      <p:sp>
        <p:nvSpPr>
          <p:cNvPr id="105" name="Google Shape;105;p29"/>
          <p:cNvSpPr txBox="1"/>
          <p:nvPr/>
        </p:nvSpPr>
        <p:spPr>
          <a:xfrm>
            <a:off x="1978250" y="4252848"/>
            <a:ext cx="2773344"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GB" sz="2800" b="0" i="0" u="none" strike="noStrike" cap="none">
                <a:solidFill>
                  <a:schemeClr val="dk1"/>
                </a:solidFill>
                <a:latin typeface="Roboto"/>
                <a:ea typeface="Roboto"/>
                <a:cs typeface="Roboto"/>
                <a:sym typeface="Roboto"/>
              </a:rPr>
              <a:t>Martina Trippel </a:t>
            </a:r>
            <a:endParaRPr sz="2800" b="0" i="0" u="none" strike="noStrike" cap="none">
              <a:solidFill>
                <a:schemeClr val="dk1"/>
              </a:solidFill>
              <a:latin typeface="Roboto"/>
              <a:ea typeface="Roboto"/>
              <a:cs typeface="Roboto"/>
              <a:sym typeface="Roboto"/>
            </a:endParaRPr>
          </a:p>
        </p:txBody>
      </p:sp>
      <p:sp>
        <p:nvSpPr>
          <p:cNvPr id="106" name="Google Shape;106;p29"/>
          <p:cNvSpPr txBox="1"/>
          <p:nvPr/>
        </p:nvSpPr>
        <p:spPr>
          <a:xfrm>
            <a:off x="6718286" y="4286377"/>
            <a:ext cx="4150917" cy="52318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800"/>
              <a:buFont typeface="Arial"/>
              <a:buNone/>
            </a:pPr>
            <a:r>
              <a:rPr lang="en-GB" sz="2800" b="0" i="0" u="none" strike="noStrike" cap="none" dirty="0" err="1">
                <a:solidFill>
                  <a:schemeClr val="dk1"/>
                </a:solidFill>
                <a:latin typeface="Roboto"/>
                <a:ea typeface="Roboto"/>
                <a:cs typeface="Roboto"/>
                <a:sym typeface="Roboto"/>
              </a:rPr>
              <a:t>Peerawan</a:t>
            </a:r>
            <a:r>
              <a:rPr lang="en-GB" sz="2800" b="0" i="0" u="none" strike="noStrike" cap="none" dirty="0">
                <a:solidFill>
                  <a:schemeClr val="dk1"/>
                </a:solidFill>
                <a:latin typeface="Roboto"/>
                <a:ea typeface="Roboto"/>
                <a:cs typeface="Roboto"/>
                <a:sym typeface="Roboto"/>
              </a:rPr>
              <a:t> </a:t>
            </a:r>
            <a:r>
              <a:rPr lang="en-GB" sz="2800" b="0" i="0" u="none" strike="noStrike" cap="none" dirty="0" err="1">
                <a:solidFill>
                  <a:schemeClr val="dk1"/>
                </a:solidFill>
                <a:latin typeface="Roboto"/>
                <a:ea typeface="Roboto"/>
                <a:cs typeface="Roboto"/>
                <a:sym typeface="Roboto"/>
              </a:rPr>
              <a:t>Wiwattananon</a:t>
            </a:r>
            <a:endParaRPr sz="2800" b="0" i="0" u="none" strike="noStrike" cap="none" dirty="0">
              <a:solidFill>
                <a:schemeClr val="dk1"/>
              </a:solidFill>
              <a:latin typeface="Roboto"/>
              <a:ea typeface="Roboto"/>
              <a:cs typeface="Roboto"/>
              <a:sym typeface="Roboto"/>
            </a:endParaRPr>
          </a:p>
        </p:txBody>
      </p:sp>
      <p:sp>
        <p:nvSpPr>
          <p:cNvPr id="107" name="Google Shape;107;p29"/>
          <p:cNvSpPr txBox="1"/>
          <p:nvPr/>
        </p:nvSpPr>
        <p:spPr>
          <a:xfrm>
            <a:off x="633845" y="4805373"/>
            <a:ext cx="5462155" cy="646290"/>
          </a:xfrm>
          <a:prstGeom prst="rect">
            <a:avLst/>
          </a:prstGeom>
          <a:noFill/>
          <a:ln>
            <a:noFill/>
          </a:ln>
        </p:spPr>
        <p:txBody>
          <a:bodyPr spcFirstLastPara="1" wrap="square" lIns="91425" tIns="45700" rIns="91425" bIns="45700" anchor="t" anchorCtr="0">
            <a:spAutoFit/>
          </a:bodyPr>
          <a:lstStyle/>
          <a:p>
            <a:pPr lvl="0" algn="ctr"/>
            <a:r>
              <a:rPr lang="en-US" sz="1800" dirty="0">
                <a:solidFill>
                  <a:schemeClr val="dk1"/>
                </a:solidFill>
                <a:latin typeface="Roboto"/>
                <a:ea typeface="Roboto"/>
                <a:cs typeface="Roboto"/>
                <a:sym typeface="Roboto"/>
              </a:rPr>
              <a:t>MSc. Biology: Genetics and Development, </a:t>
            </a:r>
          </a:p>
          <a:p>
            <a:pPr lvl="0" algn="ctr"/>
            <a:r>
              <a:rPr lang="en-US" sz="1800" dirty="0">
                <a:solidFill>
                  <a:schemeClr val="dk1"/>
                </a:solidFill>
                <a:latin typeface="Roboto"/>
                <a:ea typeface="Roboto"/>
                <a:cs typeface="Roboto"/>
                <a:sym typeface="Roboto"/>
              </a:rPr>
              <a:t>University of Zürich</a:t>
            </a:r>
          </a:p>
        </p:txBody>
      </p:sp>
      <p:sp>
        <p:nvSpPr>
          <p:cNvPr id="108" name="Google Shape;108;p29"/>
          <p:cNvSpPr txBox="1"/>
          <p:nvPr/>
        </p:nvSpPr>
        <p:spPr>
          <a:xfrm>
            <a:off x="6209873" y="4824105"/>
            <a:ext cx="5167745" cy="120028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GB" sz="1800" b="0" i="0" u="none" strike="noStrike" cap="none" dirty="0">
                <a:solidFill>
                  <a:schemeClr val="dk1"/>
                </a:solidFill>
                <a:latin typeface="Roboto"/>
                <a:ea typeface="Roboto"/>
                <a:cs typeface="Roboto"/>
                <a:sym typeface="Roboto"/>
              </a:rPr>
              <a:t>Ph.D. in </a:t>
            </a:r>
            <a:r>
              <a:rPr lang="en-GB" sz="1800" dirty="0">
                <a:solidFill>
                  <a:schemeClr val="dk1"/>
                </a:solidFill>
                <a:latin typeface="Roboto"/>
                <a:ea typeface="Roboto"/>
                <a:cs typeface="Roboto"/>
                <a:sym typeface="Roboto"/>
              </a:rPr>
              <a:t>Aerospace Engineering, TU-Delft. </a:t>
            </a:r>
          </a:p>
          <a:p>
            <a:pPr marL="0" marR="0" lvl="0" indent="0" algn="ctr" rtl="0">
              <a:lnSpc>
                <a:spcPct val="100000"/>
              </a:lnSpc>
              <a:spcBef>
                <a:spcPts val="0"/>
              </a:spcBef>
              <a:spcAft>
                <a:spcPts val="0"/>
              </a:spcAft>
              <a:buNone/>
            </a:pPr>
            <a:r>
              <a:rPr lang="en-GB" sz="1800" b="0" i="0" u="none" strike="noStrike" cap="none" dirty="0">
                <a:solidFill>
                  <a:schemeClr val="dk1"/>
                </a:solidFill>
                <a:latin typeface="Roboto"/>
                <a:ea typeface="Roboto"/>
                <a:cs typeface="Roboto"/>
                <a:sym typeface="Roboto"/>
              </a:rPr>
              <a:t>NASA, CERN, RUAG Space Experience. </a:t>
            </a:r>
          </a:p>
          <a:p>
            <a:pPr marL="0" marR="0" lvl="0" indent="0" algn="ctr" rtl="0">
              <a:lnSpc>
                <a:spcPct val="100000"/>
              </a:lnSpc>
              <a:spcBef>
                <a:spcPts val="0"/>
              </a:spcBef>
              <a:spcAft>
                <a:spcPts val="0"/>
              </a:spcAft>
              <a:buNone/>
            </a:pPr>
            <a:r>
              <a:rPr lang="en-GB" sz="1800" dirty="0">
                <a:solidFill>
                  <a:schemeClr val="dk1"/>
                </a:solidFill>
                <a:latin typeface="Roboto"/>
                <a:ea typeface="Roboto"/>
                <a:cs typeface="Roboto"/>
                <a:sym typeface="Roboto"/>
              </a:rPr>
              <a:t>Specialization </a:t>
            </a:r>
            <a:r>
              <a:rPr lang="en-GB" sz="1800" b="0" i="0" u="none" strike="noStrike" cap="none" dirty="0">
                <a:solidFill>
                  <a:schemeClr val="dk1"/>
                </a:solidFill>
                <a:latin typeface="Roboto"/>
                <a:ea typeface="Roboto"/>
                <a:cs typeface="Roboto"/>
                <a:sym typeface="Roboto"/>
              </a:rPr>
              <a:t>High Technology Product Development and Project Management</a:t>
            </a:r>
            <a:endParaRPr sz="1800" b="0" i="0" u="none" strike="noStrike" cap="none" dirty="0">
              <a:solidFill>
                <a:schemeClr val="dk1"/>
              </a:solidFill>
              <a:latin typeface="Roboto"/>
              <a:ea typeface="Roboto"/>
              <a:cs typeface="Roboto"/>
              <a:sym typeface="Roboto"/>
            </a:endParaRPr>
          </a:p>
        </p:txBody>
      </p:sp>
      <p:grpSp>
        <p:nvGrpSpPr>
          <p:cNvPr id="6" name="Group 5">
            <a:extLst>
              <a:ext uri="{FF2B5EF4-FFF2-40B4-BE49-F238E27FC236}">
                <a16:creationId xmlns:a16="http://schemas.microsoft.com/office/drawing/2014/main" xmlns="" id="{C10170DD-D14B-42FA-BF32-0E0069F2FA91}"/>
              </a:ext>
            </a:extLst>
          </p:cNvPr>
          <p:cNvGrpSpPr/>
          <p:nvPr/>
        </p:nvGrpSpPr>
        <p:grpSpPr>
          <a:xfrm>
            <a:off x="12770" y="-104774"/>
            <a:ext cx="2368480" cy="1866900"/>
            <a:chOff x="50870" y="0"/>
            <a:chExt cx="1894963" cy="1439947"/>
          </a:xfrm>
        </p:grpSpPr>
        <p:grpSp>
          <p:nvGrpSpPr>
            <p:cNvPr id="5" name="Group 4">
              <a:extLst>
                <a:ext uri="{FF2B5EF4-FFF2-40B4-BE49-F238E27FC236}">
                  <a16:creationId xmlns:a16="http://schemas.microsoft.com/office/drawing/2014/main" xmlns="" id="{B332535B-C2A9-408F-ABEB-88F71EC8C94E}"/>
                </a:ext>
              </a:extLst>
            </p:cNvPr>
            <p:cNvGrpSpPr>
              <a:grpSpLocks noChangeAspect="1"/>
            </p:cNvGrpSpPr>
            <p:nvPr/>
          </p:nvGrpSpPr>
          <p:grpSpPr>
            <a:xfrm>
              <a:off x="333740" y="0"/>
              <a:ext cx="1100991" cy="1238157"/>
              <a:chOff x="559838" y="186446"/>
              <a:chExt cx="1659388" cy="1866122"/>
            </a:xfrm>
          </p:grpSpPr>
          <p:pic>
            <p:nvPicPr>
              <p:cNvPr id="17" name="Google Shape;118;p30" descr="A picture containing text, clipart&#10;&#10;Description automatically generated">
                <a:extLst>
                  <a:ext uri="{FF2B5EF4-FFF2-40B4-BE49-F238E27FC236}">
                    <a16:creationId xmlns:a16="http://schemas.microsoft.com/office/drawing/2014/main" xmlns="" id="{AB8B383B-C7FD-449B-886D-7D64191F539E}"/>
                  </a:ext>
                </a:extLst>
              </p:cNvPr>
              <p:cNvPicPr preferRelativeResize="0">
                <a:picLocks noChangeAspect="1"/>
              </p:cNvPicPr>
              <p:nvPr/>
            </p:nvPicPr>
            <p:blipFill rotWithShape="1">
              <a:blip r:embed="rId5">
                <a:alphaModFix amt="35000"/>
              </a:blip>
              <a:srcRect l="54308" t="1785" r="26968" b="55511"/>
              <a:stretch/>
            </p:blipFill>
            <p:spPr>
              <a:xfrm flipH="1">
                <a:off x="559838" y="186446"/>
                <a:ext cx="1659388" cy="1866122"/>
              </a:xfrm>
              <a:prstGeom prst="rect">
                <a:avLst/>
              </a:prstGeom>
              <a:noFill/>
              <a:ln>
                <a:noFill/>
              </a:ln>
            </p:spPr>
          </p:pic>
          <p:sp>
            <p:nvSpPr>
              <p:cNvPr id="4" name="Rectangle 3">
                <a:extLst>
                  <a:ext uri="{FF2B5EF4-FFF2-40B4-BE49-F238E27FC236}">
                    <a16:creationId xmlns:a16="http://schemas.microsoft.com/office/drawing/2014/main" xmlns="" id="{14B9CFAF-2E36-42B1-8233-B6CE9BD00181}"/>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24" name="Group 23">
              <a:extLst>
                <a:ext uri="{FF2B5EF4-FFF2-40B4-BE49-F238E27FC236}">
                  <a16:creationId xmlns:a16="http://schemas.microsoft.com/office/drawing/2014/main" xmlns="" id="{B3F2BA0B-75E4-431E-B0A4-4A4D2C3859DB}"/>
                </a:ext>
              </a:extLst>
            </p:cNvPr>
            <p:cNvGrpSpPr>
              <a:grpSpLocks noChangeAspect="1"/>
            </p:cNvGrpSpPr>
            <p:nvPr/>
          </p:nvGrpSpPr>
          <p:grpSpPr>
            <a:xfrm rot="16627021">
              <a:off x="1345194" y="519387"/>
              <a:ext cx="565418" cy="635860"/>
              <a:chOff x="559838" y="186446"/>
              <a:chExt cx="1659388" cy="1866122"/>
            </a:xfrm>
          </p:grpSpPr>
          <p:pic>
            <p:nvPicPr>
              <p:cNvPr id="25" name="Google Shape;118;p30" descr="A picture containing text, clipart&#10;&#10;Description automatically generated">
                <a:extLst>
                  <a:ext uri="{FF2B5EF4-FFF2-40B4-BE49-F238E27FC236}">
                    <a16:creationId xmlns:a16="http://schemas.microsoft.com/office/drawing/2014/main" xmlns="" id="{CC93BB05-4D39-41AB-A5F6-2F28CB6A8398}"/>
                  </a:ext>
                </a:extLst>
              </p:cNvPr>
              <p:cNvPicPr preferRelativeResize="0">
                <a:picLocks noChangeAspect="1"/>
              </p:cNvPicPr>
              <p:nvPr/>
            </p:nvPicPr>
            <p:blipFill rotWithShape="1">
              <a:blip r:embed="rId5">
                <a:alphaModFix amt="35000"/>
              </a:blip>
              <a:srcRect l="54308" t="1785" r="26968" b="55511"/>
              <a:stretch/>
            </p:blipFill>
            <p:spPr>
              <a:xfrm flipH="1">
                <a:off x="559838" y="186446"/>
                <a:ext cx="1659388" cy="1866122"/>
              </a:xfrm>
              <a:prstGeom prst="rect">
                <a:avLst/>
              </a:prstGeom>
              <a:noFill/>
              <a:ln>
                <a:noFill/>
              </a:ln>
            </p:spPr>
          </p:pic>
          <p:sp>
            <p:nvSpPr>
              <p:cNvPr id="26" name="Rectangle 25">
                <a:extLst>
                  <a:ext uri="{FF2B5EF4-FFF2-40B4-BE49-F238E27FC236}">
                    <a16:creationId xmlns:a16="http://schemas.microsoft.com/office/drawing/2014/main" xmlns="" id="{5199DA60-D3F3-405B-B5A3-A69CD5F48175}"/>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27" name="Group 26">
              <a:extLst>
                <a:ext uri="{FF2B5EF4-FFF2-40B4-BE49-F238E27FC236}">
                  <a16:creationId xmlns:a16="http://schemas.microsoft.com/office/drawing/2014/main" xmlns="" id="{208D46FB-FB26-4B69-97A7-22D25733C77A}"/>
                </a:ext>
              </a:extLst>
            </p:cNvPr>
            <p:cNvGrpSpPr>
              <a:grpSpLocks noChangeAspect="1"/>
            </p:cNvGrpSpPr>
            <p:nvPr/>
          </p:nvGrpSpPr>
          <p:grpSpPr>
            <a:xfrm rot="16627021">
              <a:off x="86091" y="839308"/>
              <a:ext cx="565418" cy="635860"/>
              <a:chOff x="559838" y="186446"/>
              <a:chExt cx="1659388" cy="1866122"/>
            </a:xfrm>
          </p:grpSpPr>
          <p:pic>
            <p:nvPicPr>
              <p:cNvPr id="28" name="Google Shape;118;p30" descr="A picture containing text, clipart&#10;&#10;Description automatically generated">
                <a:extLst>
                  <a:ext uri="{FF2B5EF4-FFF2-40B4-BE49-F238E27FC236}">
                    <a16:creationId xmlns:a16="http://schemas.microsoft.com/office/drawing/2014/main" xmlns="" id="{5F55D3F5-B9A6-4279-ADD6-862E2EC81878}"/>
                  </a:ext>
                </a:extLst>
              </p:cNvPr>
              <p:cNvPicPr preferRelativeResize="0">
                <a:picLocks noChangeAspect="1"/>
              </p:cNvPicPr>
              <p:nvPr/>
            </p:nvPicPr>
            <p:blipFill rotWithShape="1">
              <a:blip r:embed="rId5">
                <a:alphaModFix amt="35000"/>
              </a:blip>
              <a:srcRect l="54308" t="1785" r="26968" b="55511"/>
              <a:stretch/>
            </p:blipFill>
            <p:spPr>
              <a:xfrm flipH="1">
                <a:off x="559838" y="186446"/>
                <a:ext cx="1659388" cy="1866122"/>
              </a:xfrm>
              <a:prstGeom prst="rect">
                <a:avLst/>
              </a:prstGeom>
              <a:noFill/>
              <a:ln>
                <a:noFill/>
              </a:ln>
            </p:spPr>
          </p:pic>
          <p:sp>
            <p:nvSpPr>
              <p:cNvPr id="29" name="Rectangle 28">
                <a:extLst>
                  <a:ext uri="{FF2B5EF4-FFF2-40B4-BE49-F238E27FC236}">
                    <a16:creationId xmlns:a16="http://schemas.microsoft.com/office/drawing/2014/main" xmlns="" id="{06D78600-16C9-4A62-8FC8-3ECBEEB50A45}"/>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sp>
        <p:nvSpPr>
          <p:cNvPr id="2" name="Rechteck 1"/>
          <p:cNvSpPr/>
          <p:nvPr/>
        </p:nvSpPr>
        <p:spPr>
          <a:xfrm>
            <a:off x="5978820" y="3275112"/>
            <a:ext cx="234360" cy="307777"/>
          </a:xfrm>
          <a:prstGeom prst="rect">
            <a:avLst/>
          </a:prstGeom>
        </p:spPr>
        <p:txBody>
          <a:bodyPr wrap="none">
            <a:spAutoFit/>
          </a:bodyPr>
          <a:lstStyle/>
          <a:p>
            <a:r>
              <a:rPr lang="de-CH" dirty="0"/>
              <a:t>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Google Shape;128;p31" descr="A picture containing text, clipart&#10;&#10;Description automatically generated">
            <a:extLst>
              <a:ext uri="{FF2B5EF4-FFF2-40B4-BE49-F238E27FC236}">
                <a16:creationId xmlns:a16="http://schemas.microsoft.com/office/drawing/2014/main" xmlns="" id="{A8D585EC-9313-49BE-84FA-4FA3C4FE73A6}"/>
              </a:ext>
            </a:extLst>
          </p:cNvPr>
          <p:cNvPicPr preferRelativeResize="0">
            <a:picLocks noChangeAspect="1"/>
          </p:cNvPicPr>
          <p:nvPr/>
        </p:nvPicPr>
        <p:blipFill rotWithShape="1">
          <a:blip r:embed="rId3">
            <a:alphaModFix amt="50000"/>
          </a:blip>
          <a:srcRect l="31433" t="5987" r="1718" b="4291"/>
          <a:stretch/>
        </p:blipFill>
        <p:spPr>
          <a:xfrm>
            <a:off x="234701" y="2923152"/>
            <a:ext cx="2439663" cy="2021344"/>
          </a:xfrm>
          <a:prstGeom prst="rect">
            <a:avLst/>
          </a:prstGeom>
          <a:noFill/>
          <a:ln>
            <a:noFill/>
          </a:ln>
        </p:spPr>
      </p:pic>
      <p:sp>
        <p:nvSpPr>
          <p:cNvPr id="8" name="Google Shape;160;p33">
            <a:extLst>
              <a:ext uri="{FF2B5EF4-FFF2-40B4-BE49-F238E27FC236}">
                <a16:creationId xmlns:a16="http://schemas.microsoft.com/office/drawing/2014/main" xmlns="" id="{4F7E964B-A6CD-42EA-A20D-5D59402BDCA5}"/>
              </a:ext>
            </a:extLst>
          </p:cNvPr>
          <p:cNvSpPr txBox="1"/>
          <p:nvPr/>
        </p:nvSpPr>
        <p:spPr>
          <a:xfrm>
            <a:off x="2546238" y="5789343"/>
            <a:ext cx="6831092"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000" b="1" i="0" u="none" strike="noStrike" cap="none" dirty="0">
                <a:solidFill>
                  <a:srgbClr val="000000"/>
                </a:solidFill>
                <a:latin typeface="Roboto"/>
                <a:ea typeface="Roboto"/>
                <a:cs typeface="Roboto"/>
                <a:sym typeface="Roboto"/>
              </a:rPr>
              <a:t>Drugs </a:t>
            </a:r>
            <a:r>
              <a:rPr lang="en-GB" sz="2000" b="1" i="0" u="none" strike="noStrike" cap="none" dirty="0" smtClean="0">
                <a:solidFill>
                  <a:srgbClr val="000000"/>
                </a:solidFill>
                <a:latin typeface="Roboto"/>
                <a:ea typeface="Roboto"/>
                <a:cs typeface="Roboto"/>
                <a:sym typeface="Roboto"/>
              </a:rPr>
              <a:t>in the pipelines</a:t>
            </a:r>
            <a:r>
              <a:rPr lang="en-GB" sz="2000" b="1" i="0" u="none" strike="noStrike" cap="none" dirty="0">
                <a:solidFill>
                  <a:srgbClr val="000000"/>
                </a:solidFill>
                <a:latin typeface="Roboto"/>
                <a:ea typeface="Roboto"/>
                <a:cs typeface="Roboto"/>
                <a:sym typeface="Roboto"/>
              </a:rPr>
              <a:t>: </a:t>
            </a:r>
            <a:r>
              <a:rPr lang="en-GB" sz="2000" i="0" u="none" strike="noStrike" cap="none" dirty="0">
                <a:solidFill>
                  <a:srgbClr val="000000"/>
                </a:solidFill>
                <a:latin typeface="Roboto"/>
                <a:ea typeface="Roboto"/>
                <a:cs typeface="Roboto"/>
                <a:sym typeface="Roboto"/>
              </a:rPr>
              <a:t>Insomnia disease, Fabry disease.</a:t>
            </a:r>
            <a:endParaRPr sz="1600" dirty="0"/>
          </a:p>
        </p:txBody>
      </p:sp>
      <p:sp>
        <p:nvSpPr>
          <p:cNvPr id="10" name="Google Shape;162;p33">
            <a:extLst>
              <a:ext uri="{FF2B5EF4-FFF2-40B4-BE49-F238E27FC236}">
                <a16:creationId xmlns:a16="http://schemas.microsoft.com/office/drawing/2014/main" xmlns="" id="{8DC974F8-F85D-4014-8E76-E11D08695546}"/>
              </a:ext>
            </a:extLst>
          </p:cNvPr>
          <p:cNvSpPr txBox="1"/>
          <p:nvPr/>
        </p:nvSpPr>
        <p:spPr>
          <a:xfrm>
            <a:off x="2636018" y="1901150"/>
            <a:ext cx="5290884"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000" dirty="0">
                <a:latin typeface="Roboto"/>
                <a:ea typeface="Roboto"/>
                <a:sym typeface="Roboto"/>
              </a:rPr>
              <a:t>Transform the horizon of treatment options.</a:t>
            </a:r>
            <a:endParaRPr sz="1600" dirty="0"/>
          </a:p>
        </p:txBody>
      </p:sp>
      <p:sp>
        <p:nvSpPr>
          <p:cNvPr id="12" name="Oval 11">
            <a:extLst>
              <a:ext uri="{FF2B5EF4-FFF2-40B4-BE49-F238E27FC236}">
                <a16:creationId xmlns:a16="http://schemas.microsoft.com/office/drawing/2014/main" xmlns="" id="{F968C056-FF5B-4893-AC83-70EA87D5E5BD}"/>
              </a:ext>
            </a:extLst>
          </p:cNvPr>
          <p:cNvSpPr/>
          <p:nvPr/>
        </p:nvSpPr>
        <p:spPr>
          <a:xfrm>
            <a:off x="-1863762" y="1479469"/>
            <a:ext cx="5040000" cy="5040000"/>
          </a:xfrm>
          <a:prstGeom prst="ellipse">
            <a:avLst/>
          </a:prstGeom>
          <a:no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Google Shape;157;p33" descr="Text&#10;&#10;Description automatically generated">
            <a:extLst>
              <a:ext uri="{FF2B5EF4-FFF2-40B4-BE49-F238E27FC236}">
                <a16:creationId xmlns:a16="http://schemas.microsoft.com/office/drawing/2014/main" xmlns="" id="{529C00AC-1439-491C-AA3F-904B9D8B65B6}"/>
              </a:ext>
            </a:extLst>
          </p:cNvPr>
          <p:cNvPicPr preferRelativeResize="0"/>
          <p:nvPr/>
        </p:nvPicPr>
        <p:blipFill rotWithShape="1">
          <a:blip r:embed="rId4">
            <a:alphaModFix/>
          </a:blip>
          <a:srcRect/>
          <a:stretch/>
        </p:blipFill>
        <p:spPr>
          <a:xfrm>
            <a:off x="670463" y="406457"/>
            <a:ext cx="1875775" cy="514790"/>
          </a:xfrm>
          <a:prstGeom prst="rect">
            <a:avLst/>
          </a:prstGeom>
          <a:noFill/>
          <a:ln>
            <a:noFill/>
          </a:ln>
        </p:spPr>
      </p:pic>
      <p:sp>
        <p:nvSpPr>
          <p:cNvPr id="14" name="Rectangle 13">
            <a:extLst>
              <a:ext uri="{FF2B5EF4-FFF2-40B4-BE49-F238E27FC236}">
                <a16:creationId xmlns:a16="http://schemas.microsoft.com/office/drawing/2014/main" xmlns="" id="{A65C28FF-27B4-45A0-85A6-0429245659E7}"/>
              </a:ext>
            </a:extLst>
          </p:cNvPr>
          <p:cNvSpPr/>
          <p:nvPr/>
        </p:nvSpPr>
        <p:spPr>
          <a:xfrm>
            <a:off x="-706757" y="1348180"/>
            <a:ext cx="2873829" cy="7957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5" name="Rectangle 14">
            <a:extLst>
              <a:ext uri="{FF2B5EF4-FFF2-40B4-BE49-F238E27FC236}">
                <a16:creationId xmlns:a16="http://schemas.microsoft.com/office/drawing/2014/main" xmlns="" id="{5F7C94B1-6424-4425-A3B4-69064A98C274}"/>
              </a:ext>
            </a:extLst>
          </p:cNvPr>
          <p:cNvSpPr/>
          <p:nvPr/>
        </p:nvSpPr>
        <p:spPr>
          <a:xfrm>
            <a:off x="-706757" y="5747625"/>
            <a:ext cx="2873829" cy="79576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6" name="Oval 15">
            <a:extLst>
              <a:ext uri="{FF2B5EF4-FFF2-40B4-BE49-F238E27FC236}">
                <a16:creationId xmlns:a16="http://schemas.microsoft.com/office/drawing/2014/main" xmlns="" id="{55276AF0-F889-4C94-A1B2-8814A66241BF}"/>
              </a:ext>
            </a:extLst>
          </p:cNvPr>
          <p:cNvSpPr/>
          <p:nvPr/>
        </p:nvSpPr>
        <p:spPr>
          <a:xfrm>
            <a:off x="2131655" y="1889203"/>
            <a:ext cx="360000" cy="360000"/>
          </a:xfrm>
          <a:prstGeom prst="ellipse">
            <a:avLst/>
          </a:prstGeom>
          <a:solidFill>
            <a:srgbClr val="F9EE87"/>
          </a:solidFill>
          <a:ln>
            <a:solidFill>
              <a:srgbClr val="F9EE87"/>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7" name="Oval 16">
            <a:extLst>
              <a:ext uri="{FF2B5EF4-FFF2-40B4-BE49-F238E27FC236}">
                <a16:creationId xmlns:a16="http://schemas.microsoft.com/office/drawing/2014/main" xmlns="" id="{007BFA8F-E28F-465F-857A-2403BD1A6094}"/>
              </a:ext>
            </a:extLst>
          </p:cNvPr>
          <p:cNvSpPr/>
          <p:nvPr/>
        </p:nvSpPr>
        <p:spPr>
          <a:xfrm>
            <a:off x="2969512" y="3870087"/>
            <a:ext cx="360000" cy="360000"/>
          </a:xfrm>
          <a:prstGeom prst="ellipse">
            <a:avLst/>
          </a:prstGeom>
          <a:solidFill>
            <a:srgbClr val="F6BC94"/>
          </a:solidFill>
          <a:ln>
            <a:solidFill>
              <a:srgbClr val="F6B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9" name="Oval 18">
            <a:extLst>
              <a:ext uri="{FF2B5EF4-FFF2-40B4-BE49-F238E27FC236}">
                <a16:creationId xmlns:a16="http://schemas.microsoft.com/office/drawing/2014/main" xmlns="" id="{870CF4D4-89F0-4D57-96EA-3FE3246CDF77}"/>
              </a:ext>
            </a:extLst>
          </p:cNvPr>
          <p:cNvSpPr/>
          <p:nvPr/>
        </p:nvSpPr>
        <p:spPr>
          <a:xfrm>
            <a:off x="2887175" y="3144533"/>
            <a:ext cx="360000" cy="360000"/>
          </a:xfrm>
          <a:prstGeom prst="ellipse">
            <a:avLst/>
          </a:prstGeom>
          <a:solidFill>
            <a:srgbClr val="F6BC94"/>
          </a:solidFill>
          <a:ln>
            <a:solidFill>
              <a:srgbClr val="F6B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0" name="Oval 19">
            <a:extLst>
              <a:ext uri="{FF2B5EF4-FFF2-40B4-BE49-F238E27FC236}">
                <a16:creationId xmlns:a16="http://schemas.microsoft.com/office/drawing/2014/main" xmlns="" id="{9C54C86D-A787-49AC-A4DE-7BB1CB1BEC20}"/>
              </a:ext>
            </a:extLst>
          </p:cNvPr>
          <p:cNvSpPr/>
          <p:nvPr/>
        </p:nvSpPr>
        <p:spPr>
          <a:xfrm>
            <a:off x="2887175" y="4597285"/>
            <a:ext cx="360000" cy="360000"/>
          </a:xfrm>
          <a:prstGeom prst="ellipse">
            <a:avLst/>
          </a:prstGeom>
          <a:solidFill>
            <a:srgbClr val="F6BC94"/>
          </a:solidFill>
          <a:ln>
            <a:solidFill>
              <a:srgbClr val="F6BC9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1" name="Oval 20">
            <a:extLst>
              <a:ext uri="{FF2B5EF4-FFF2-40B4-BE49-F238E27FC236}">
                <a16:creationId xmlns:a16="http://schemas.microsoft.com/office/drawing/2014/main" xmlns="" id="{F86FDFE3-1713-495B-B3A0-1A925E33A0C4}"/>
              </a:ext>
            </a:extLst>
          </p:cNvPr>
          <p:cNvSpPr/>
          <p:nvPr/>
        </p:nvSpPr>
        <p:spPr>
          <a:xfrm>
            <a:off x="2131655" y="5723705"/>
            <a:ext cx="360000" cy="360000"/>
          </a:xfrm>
          <a:prstGeom prst="ellipse">
            <a:avLst/>
          </a:prstGeom>
          <a:solidFill>
            <a:srgbClr val="EE7FB6"/>
          </a:solidFill>
          <a:ln>
            <a:solidFill>
              <a:srgbClr val="EE7FB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nvGrpSpPr>
          <p:cNvPr id="23" name="Group 22">
            <a:extLst>
              <a:ext uri="{FF2B5EF4-FFF2-40B4-BE49-F238E27FC236}">
                <a16:creationId xmlns:a16="http://schemas.microsoft.com/office/drawing/2014/main" xmlns="" id="{E07E99CA-C896-449A-AB7B-678291D4BB69}"/>
              </a:ext>
            </a:extLst>
          </p:cNvPr>
          <p:cNvGrpSpPr/>
          <p:nvPr/>
        </p:nvGrpSpPr>
        <p:grpSpPr>
          <a:xfrm>
            <a:off x="551579" y="994336"/>
            <a:ext cx="11271054" cy="345896"/>
            <a:chOff x="336452" y="3668665"/>
            <a:chExt cx="11271054" cy="345896"/>
          </a:xfrm>
        </p:grpSpPr>
        <p:pic>
          <p:nvPicPr>
            <p:cNvPr id="24" name="Google Shape;258;p3">
              <a:extLst>
                <a:ext uri="{FF2B5EF4-FFF2-40B4-BE49-F238E27FC236}">
                  <a16:creationId xmlns:a16="http://schemas.microsoft.com/office/drawing/2014/main" xmlns="" id="{ED91A5C5-9BC7-4CE3-B9BE-F1CF18CD8380}"/>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336452" y="3668666"/>
              <a:ext cx="345894" cy="345894"/>
            </a:xfrm>
            <a:prstGeom prst="rect">
              <a:avLst/>
            </a:prstGeom>
            <a:noFill/>
            <a:ln>
              <a:noFill/>
            </a:ln>
          </p:spPr>
        </p:pic>
        <p:pic>
          <p:nvPicPr>
            <p:cNvPr id="25" name="Google Shape;258;p3">
              <a:extLst>
                <a:ext uri="{FF2B5EF4-FFF2-40B4-BE49-F238E27FC236}">
                  <a16:creationId xmlns:a16="http://schemas.microsoft.com/office/drawing/2014/main" xmlns="" id="{CBFEB1B0-DA87-4AD8-8DBD-4D10980D1E8A}"/>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688877" y="3668666"/>
              <a:ext cx="345894" cy="345894"/>
            </a:xfrm>
            <a:prstGeom prst="rect">
              <a:avLst/>
            </a:prstGeom>
            <a:noFill/>
            <a:ln>
              <a:noFill/>
            </a:ln>
          </p:spPr>
        </p:pic>
        <p:pic>
          <p:nvPicPr>
            <p:cNvPr id="26" name="Google Shape;258;p3">
              <a:extLst>
                <a:ext uri="{FF2B5EF4-FFF2-40B4-BE49-F238E27FC236}">
                  <a16:creationId xmlns:a16="http://schemas.microsoft.com/office/drawing/2014/main" xmlns="" id="{95AC088F-DE17-4673-9D37-1E0C456B5E1A}"/>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041302" y="3668665"/>
              <a:ext cx="345894" cy="345894"/>
            </a:xfrm>
            <a:prstGeom prst="rect">
              <a:avLst/>
            </a:prstGeom>
            <a:noFill/>
            <a:ln>
              <a:noFill/>
            </a:ln>
          </p:spPr>
        </p:pic>
        <p:pic>
          <p:nvPicPr>
            <p:cNvPr id="27" name="Google Shape;258;p3">
              <a:extLst>
                <a:ext uri="{FF2B5EF4-FFF2-40B4-BE49-F238E27FC236}">
                  <a16:creationId xmlns:a16="http://schemas.microsoft.com/office/drawing/2014/main" xmlns="" id="{B30B67AA-19CE-40CD-9913-E49898CCFD41}"/>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393727" y="3668665"/>
              <a:ext cx="345894" cy="345894"/>
            </a:xfrm>
            <a:prstGeom prst="rect">
              <a:avLst/>
            </a:prstGeom>
            <a:noFill/>
            <a:ln>
              <a:noFill/>
            </a:ln>
          </p:spPr>
        </p:pic>
        <p:pic>
          <p:nvPicPr>
            <p:cNvPr id="28" name="Google Shape;258;p3">
              <a:extLst>
                <a:ext uri="{FF2B5EF4-FFF2-40B4-BE49-F238E27FC236}">
                  <a16:creationId xmlns:a16="http://schemas.microsoft.com/office/drawing/2014/main" xmlns="" id="{34923E7B-9BB8-45E8-A039-6A89BFA2C4EA}"/>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746151" y="3668666"/>
              <a:ext cx="345894" cy="345894"/>
            </a:xfrm>
            <a:prstGeom prst="rect">
              <a:avLst/>
            </a:prstGeom>
            <a:noFill/>
            <a:ln>
              <a:noFill/>
            </a:ln>
          </p:spPr>
        </p:pic>
        <p:pic>
          <p:nvPicPr>
            <p:cNvPr id="29" name="Google Shape;258;p3">
              <a:extLst>
                <a:ext uri="{FF2B5EF4-FFF2-40B4-BE49-F238E27FC236}">
                  <a16:creationId xmlns:a16="http://schemas.microsoft.com/office/drawing/2014/main" xmlns="" id="{EA40A9DE-3712-4391-BA60-412B89B74093}"/>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2098576" y="3668666"/>
              <a:ext cx="345894" cy="345894"/>
            </a:xfrm>
            <a:prstGeom prst="rect">
              <a:avLst/>
            </a:prstGeom>
            <a:noFill/>
            <a:ln>
              <a:noFill/>
            </a:ln>
          </p:spPr>
        </p:pic>
        <p:pic>
          <p:nvPicPr>
            <p:cNvPr id="30" name="Google Shape;258;p3">
              <a:extLst>
                <a:ext uri="{FF2B5EF4-FFF2-40B4-BE49-F238E27FC236}">
                  <a16:creationId xmlns:a16="http://schemas.microsoft.com/office/drawing/2014/main" xmlns="" id="{06A9A7FE-0AE7-4664-9688-B4A439FAC72F}"/>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2451000" y="3668667"/>
              <a:ext cx="345894" cy="345894"/>
            </a:xfrm>
            <a:prstGeom prst="rect">
              <a:avLst/>
            </a:prstGeom>
            <a:noFill/>
            <a:ln>
              <a:noFill/>
            </a:ln>
          </p:spPr>
        </p:pic>
        <p:pic>
          <p:nvPicPr>
            <p:cNvPr id="31" name="Google Shape;258;p3">
              <a:extLst>
                <a:ext uri="{FF2B5EF4-FFF2-40B4-BE49-F238E27FC236}">
                  <a16:creationId xmlns:a16="http://schemas.microsoft.com/office/drawing/2014/main" xmlns="" id="{D8808717-8336-451D-A14B-650652FE3030}"/>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2803425" y="3668667"/>
              <a:ext cx="345894" cy="345894"/>
            </a:xfrm>
            <a:prstGeom prst="rect">
              <a:avLst/>
            </a:prstGeom>
            <a:noFill/>
            <a:ln>
              <a:noFill/>
            </a:ln>
          </p:spPr>
        </p:pic>
        <p:pic>
          <p:nvPicPr>
            <p:cNvPr id="32" name="Google Shape;258;p3">
              <a:extLst>
                <a:ext uri="{FF2B5EF4-FFF2-40B4-BE49-F238E27FC236}">
                  <a16:creationId xmlns:a16="http://schemas.microsoft.com/office/drawing/2014/main" xmlns="" id="{8B707FD4-3AA4-4431-AD37-0880661AEB3C}"/>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3155850" y="3668666"/>
              <a:ext cx="345894" cy="345894"/>
            </a:xfrm>
            <a:prstGeom prst="rect">
              <a:avLst/>
            </a:prstGeom>
            <a:noFill/>
            <a:ln>
              <a:noFill/>
            </a:ln>
          </p:spPr>
        </p:pic>
        <p:pic>
          <p:nvPicPr>
            <p:cNvPr id="33" name="Google Shape;258;p3">
              <a:extLst>
                <a:ext uri="{FF2B5EF4-FFF2-40B4-BE49-F238E27FC236}">
                  <a16:creationId xmlns:a16="http://schemas.microsoft.com/office/drawing/2014/main" xmlns="" id="{68738F19-E2E2-4298-8B2D-E7CC2DFF9D51}"/>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3508275" y="3668666"/>
              <a:ext cx="345894" cy="345894"/>
            </a:xfrm>
            <a:prstGeom prst="rect">
              <a:avLst/>
            </a:prstGeom>
            <a:noFill/>
            <a:ln>
              <a:noFill/>
            </a:ln>
          </p:spPr>
        </p:pic>
        <p:pic>
          <p:nvPicPr>
            <p:cNvPr id="34" name="Google Shape;258;p3">
              <a:extLst>
                <a:ext uri="{FF2B5EF4-FFF2-40B4-BE49-F238E27FC236}">
                  <a16:creationId xmlns:a16="http://schemas.microsoft.com/office/drawing/2014/main" xmlns="" id="{B34BB3BA-E3A0-46B3-8239-351DC41A7B3D}"/>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3860699" y="3668667"/>
              <a:ext cx="345894" cy="345894"/>
            </a:xfrm>
            <a:prstGeom prst="rect">
              <a:avLst/>
            </a:prstGeom>
            <a:noFill/>
            <a:ln>
              <a:noFill/>
            </a:ln>
          </p:spPr>
        </p:pic>
        <p:pic>
          <p:nvPicPr>
            <p:cNvPr id="35" name="Google Shape;258;p3">
              <a:extLst>
                <a:ext uri="{FF2B5EF4-FFF2-40B4-BE49-F238E27FC236}">
                  <a16:creationId xmlns:a16="http://schemas.microsoft.com/office/drawing/2014/main" xmlns="" id="{3C026D01-39A4-48D9-A05C-278DDD522D2A}"/>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4213124" y="3668667"/>
              <a:ext cx="345894" cy="345894"/>
            </a:xfrm>
            <a:prstGeom prst="rect">
              <a:avLst/>
            </a:prstGeom>
            <a:noFill/>
            <a:ln>
              <a:noFill/>
            </a:ln>
          </p:spPr>
        </p:pic>
        <p:pic>
          <p:nvPicPr>
            <p:cNvPr id="36" name="Google Shape;258;p3">
              <a:extLst>
                <a:ext uri="{FF2B5EF4-FFF2-40B4-BE49-F238E27FC236}">
                  <a16:creationId xmlns:a16="http://schemas.microsoft.com/office/drawing/2014/main" xmlns="" id="{D54D7E46-74CD-4331-A39D-FFC5BC3667A1}"/>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4565548" y="3668667"/>
              <a:ext cx="345894" cy="345894"/>
            </a:xfrm>
            <a:prstGeom prst="rect">
              <a:avLst/>
            </a:prstGeom>
            <a:noFill/>
            <a:ln>
              <a:noFill/>
            </a:ln>
          </p:spPr>
        </p:pic>
        <p:pic>
          <p:nvPicPr>
            <p:cNvPr id="37" name="Google Shape;258;p3">
              <a:extLst>
                <a:ext uri="{FF2B5EF4-FFF2-40B4-BE49-F238E27FC236}">
                  <a16:creationId xmlns:a16="http://schemas.microsoft.com/office/drawing/2014/main" xmlns="" id="{EE2B2B01-87AF-47A5-AB09-6AD533A09EF8}"/>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4917973" y="3668667"/>
              <a:ext cx="345894" cy="345894"/>
            </a:xfrm>
            <a:prstGeom prst="rect">
              <a:avLst/>
            </a:prstGeom>
            <a:noFill/>
            <a:ln>
              <a:noFill/>
            </a:ln>
          </p:spPr>
        </p:pic>
        <p:pic>
          <p:nvPicPr>
            <p:cNvPr id="38" name="Google Shape;258;p3">
              <a:extLst>
                <a:ext uri="{FF2B5EF4-FFF2-40B4-BE49-F238E27FC236}">
                  <a16:creationId xmlns:a16="http://schemas.microsoft.com/office/drawing/2014/main" xmlns="" id="{5BC0C7D6-F685-4712-960F-5A72B6860F45}"/>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5270398" y="3668666"/>
              <a:ext cx="345894" cy="345894"/>
            </a:xfrm>
            <a:prstGeom prst="rect">
              <a:avLst/>
            </a:prstGeom>
            <a:noFill/>
            <a:ln>
              <a:noFill/>
            </a:ln>
          </p:spPr>
        </p:pic>
        <p:pic>
          <p:nvPicPr>
            <p:cNvPr id="39" name="Google Shape;258;p3">
              <a:extLst>
                <a:ext uri="{FF2B5EF4-FFF2-40B4-BE49-F238E27FC236}">
                  <a16:creationId xmlns:a16="http://schemas.microsoft.com/office/drawing/2014/main" xmlns="" id="{79001F96-D85C-47F4-8732-0D0D30BDC16B}"/>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5622823" y="3668666"/>
              <a:ext cx="345894" cy="345894"/>
            </a:xfrm>
            <a:prstGeom prst="rect">
              <a:avLst/>
            </a:prstGeom>
            <a:noFill/>
            <a:ln>
              <a:noFill/>
            </a:ln>
          </p:spPr>
        </p:pic>
        <p:pic>
          <p:nvPicPr>
            <p:cNvPr id="40" name="Google Shape;258;p3">
              <a:extLst>
                <a:ext uri="{FF2B5EF4-FFF2-40B4-BE49-F238E27FC236}">
                  <a16:creationId xmlns:a16="http://schemas.microsoft.com/office/drawing/2014/main" xmlns="" id="{A59A44D9-BF29-49D6-AA72-08EBB5A7AC3D}"/>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5975247" y="3668667"/>
              <a:ext cx="345894" cy="345894"/>
            </a:xfrm>
            <a:prstGeom prst="rect">
              <a:avLst/>
            </a:prstGeom>
            <a:noFill/>
            <a:ln>
              <a:noFill/>
            </a:ln>
          </p:spPr>
        </p:pic>
        <p:pic>
          <p:nvPicPr>
            <p:cNvPr id="41" name="Google Shape;258;p3">
              <a:extLst>
                <a:ext uri="{FF2B5EF4-FFF2-40B4-BE49-F238E27FC236}">
                  <a16:creationId xmlns:a16="http://schemas.microsoft.com/office/drawing/2014/main" xmlns="" id="{2B60D1CE-21DD-445E-A219-61125D5916E3}"/>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6327672" y="3668667"/>
              <a:ext cx="345894" cy="345894"/>
            </a:xfrm>
            <a:prstGeom prst="rect">
              <a:avLst/>
            </a:prstGeom>
            <a:noFill/>
            <a:ln>
              <a:noFill/>
            </a:ln>
          </p:spPr>
        </p:pic>
        <p:pic>
          <p:nvPicPr>
            <p:cNvPr id="42" name="Google Shape;258;p3">
              <a:extLst>
                <a:ext uri="{FF2B5EF4-FFF2-40B4-BE49-F238E27FC236}">
                  <a16:creationId xmlns:a16="http://schemas.microsoft.com/office/drawing/2014/main" xmlns="" id="{A798B7E7-C9B8-4129-A783-3D338BAFA77E}"/>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6680095" y="3668666"/>
              <a:ext cx="345894" cy="345894"/>
            </a:xfrm>
            <a:prstGeom prst="rect">
              <a:avLst/>
            </a:prstGeom>
            <a:noFill/>
            <a:ln>
              <a:noFill/>
            </a:ln>
          </p:spPr>
        </p:pic>
        <p:pic>
          <p:nvPicPr>
            <p:cNvPr id="43" name="Google Shape;258;p3">
              <a:extLst>
                <a:ext uri="{FF2B5EF4-FFF2-40B4-BE49-F238E27FC236}">
                  <a16:creationId xmlns:a16="http://schemas.microsoft.com/office/drawing/2014/main" xmlns="" id="{452D2EF5-946F-4D6A-A0C6-E95B0BC386D3}"/>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7032520" y="3668666"/>
              <a:ext cx="345894" cy="345894"/>
            </a:xfrm>
            <a:prstGeom prst="rect">
              <a:avLst/>
            </a:prstGeom>
            <a:noFill/>
            <a:ln>
              <a:noFill/>
            </a:ln>
          </p:spPr>
        </p:pic>
        <p:pic>
          <p:nvPicPr>
            <p:cNvPr id="44" name="Google Shape;258;p3">
              <a:extLst>
                <a:ext uri="{FF2B5EF4-FFF2-40B4-BE49-F238E27FC236}">
                  <a16:creationId xmlns:a16="http://schemas.microsoft.com/office/drawing/2014/main" xmlns="" id="{1CAA10D3-759A-42A0-B753-624679EBD11B}"/>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7384945" y="3668665"/>
              <a:ext cx="345894" cy="345894"/>
            </a:xfrm>
            <a:prstGeom prst="rect">
              <a:avLst/>
            </a:prstGeom>
            <a:noFill/>
            <a:ln>
              <a:noFill/>
            </a:ln>
          </p:spPr>
        </p:pic>
        <p:pic>
          <p:nvPicPr>
            <p:cNvPr id="45" name="Google Shape;258;p3">
              <a:extLst>
                <a:ext uri="{FF2B5EF4-FFF2-40B4-BE49-F238E27FC236}">
                  <a16:creationId xmlns:a16="http://schemas.microsoft.com/office/drawing/2014/main" xmlns="" id="{A9FCCB2C-3512-4BE3-A45A-209353EF5E60}"/>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7737370" y="3668665"/>
              <a:ext cx="345894" cy="345894"/>
            </a:xfrm>
            <a:prstGeom prst="rect">
              <a:avLst/>
            </a:prstGeom>
            <a:noFill/>
            <a:ln>
              <a:noFill/>
            </a:ln>
          </p:spPr>
        </p:pic>
        <p:pic>
          <p:nvPicPr>
            <p:cNvPr id="46" name="Google Shape;258;p3">
              <a:extLst>
                <a:ext uri="{FF2B5EF4-FFF2-40B4-BE49-F238E27FC236}">
                  <a16:creationId xmlns:a16="http://schemas.microsoft.com/office/drawing/2014/main" xmlns="" id="{5BF96DDB-1266-4457-A722-53E4695FE41E}"/>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8089794" y="3668666"/>
              <a:ext cx="345894" cy="345894"/>
            </a:xfrm>
            <a:prstGeom prst="rect">
              <a:avLst/>
            </a:prstGeom>
            <a:noFill/>
            <a:ln>
              <a:noFill/>
            </a:ln>
          </p:spPr>
        </p:pic>
        <p:pic>
          <p:nvPicPr>
            <p:cNvPr id="47" name="Google Shape;258;p3">
              <a:extLst>
                <a:ext uri="{FF2B5EF4-FFF2-40B4-BE49-F238E27FC236}">
                  <a16:creationId xmlns:a16="http://schemas.microsoft.com/office/drawing/2014/main" xmlns="" id="{BFC51C56-D458-4EDE-9D3D-D680FA39C40E}"/>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8442219" y="3668666"/>
              <a:ext cx="345894" cy="345894"/>
            </a:xfrm>
            <a:prstGeom prst="rect">
              <a:avLst/>
            </a:prstGeom>
            <a:noFill/>
            <a:ln>
              <a:noFill/>
            </a:ln>
          </p:spPr>
        </p:pic>
        <p:pic>
          <p:nvPicPr>
            <p:cNvPr id="48" name="Google Shape;258;p3">
              <a:extLst>
                <a:ext uri="{FF2B5EF4-FFF2-40B4-BE49-F238E27FC236}">
                  <a16:creationId xmlns:a16="http://schemas.microsoft.com/office/drawing/2014/main" xmlns="" id="{854AF973-44F2-448B-8ACF-5EF650B2DE99}"/>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8794643" y="3668667"/>
              <a:ext cx="345894" cy="345894"/>
            </a:xfrm>
            <a:prstGeom prst="rect">
              <a:avLst/>
            </a:prstGeom>
            <a:noFill/>
            <a:ln>
              <a:noFill/>
            </a:ln>
          </p:spPr>
        </p:pic>
        <p:pic>
          <p:nvPicPr>
            <p:cNvPr id="49" name="Google Shape;258;p3">
              <a:extLst>
                <a:ext uri="{FF2B5EF4-FFF2-40B4-BE49-F238E27FC236}">
                  <a16:creationId xmlns:a16="http://schemas.microsoft.com/office/drawing/2014/main" xmlns="" id="{A8BD311E-7404-4347-BB3A-58C81033D468}"/>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9147068" y="3668667"/>
              <a:ext cx="345894" cy="345894"/>
            </a:xfrm>
            <a:prstGeom prst="rect">
              <a:avLst/>
            </a:prstGeom>
            <a:noFill/>
            <a:ln>
              <a:noFill/>
            </a:ln>
          </p:spPr>
        </p:pic>
        <p:pic>
          <p:nvPicPr>
            <p:cNvPr id="50" name="Google Shape;258;p3">
              <a:extLst>
                <a:ext uri="{FF2B5EF4-FFF2-40B4-BE49-F238E27FC236}">
                  <a16:creationId xmlns:a16="http://schemas.microsoft.com/office/drawing/2014/main" xmlns="" id="{0C3E98D9-E041-4C2F-B770-098915C0B7B7}"/>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9499493" y="3668666"/>
              <a:ext cx="345894" cy="345894"/>
            </a:xfrm>
            <a:prstGeom prst="rect">
              <a:avLst/>
            </a:prstGeom>
            <a:noFill/>
            <a:ln>
              <a:noFill/>
            </a:ln>
          </p:spPr>
        </p:pic>
        <p:pic>
          <p:nvPicPr>
            <p:cNvPr id="51" name="Google Shape;258;p3">
              <a:extLst>
                <a:ext uri="{FF2B5EF4-FFF2-40B4-BE49-F238E27FC236}">
                  <a16:creationId xmlns:a16="http://schemas.microsoft.com/office/drawing/2014/main" xmlns="" id="{19815D46-1748-4CF9-AF55-C7EBA5299CA6}"/>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9851914" y="3668665"/>
              <a:ext cx="345894" cy="345894"/>
            </a:xfrm>
            <a:prstGeom prst="rect">
              <a:avLst/>
            </a:prstGeom>
            <a:noFill/>
            <a:ln>
              <a:noFill/>
            </a:ln>
          </p:spPr>
        </p:pic>
        <p:pic>
          <p:nvPicPr>
            <p:cNvPr id="52" name="Google Shape;258;p3">
              <a:extLst>
                <a:ext uri="{FF2B5EF4-FFF2-40B4-BE49-F238E27FC236}">
                  <a16:creationId xmlns:a16="http://schemas.microsoft.com/office/drawing/2014/main" xmlns="" id="{97EA0333-8EA9-4715-A33F-97EAEFB63071}"/>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0204339" y="3668665"/>
              <a:ext cx="345894" cy="345894"/>
            </a:xfrm>
            <a:prstGeom prst="rect">
              <a:avLst/>
            </a:prstGeom>
            <a:noFill/>
            <a:ln>
              <a:noFill/>
            </a:ln>
          </p:spPr>
        </p:pic>
        <p:pic>
          <p:nvPicPr>
            <p:cNvPr id="53" name="Google Shape;258;p3">
              <a:extLst>
                <a:ext uri="{FF2B5EF4-FFF2-40B4-BE49-F238E27FC236}">
                  <a16:creationId xmlns:a16="http://schemas.microsoft.com/office/drawing/2014/main" xmlns="" id="{72AB7FBF-0735-4E4F-A0BD-C9BEA99ECC12}"/>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0556763" y="3668666"/>
              <a:ext cx="345894" cy="345894"/>
            </a:xfrm>
            <a:prstGeom prst="rect">
              <a:avLst/>
            </a:prstGeom>
            <a:noFill/>
            <a:ln>
              <a:noFill/>
            </a:ln>
          </p:spPr>
        </p:pic>
        <p:pic>
          <p:nvPicPr>
            <p:cNvPr id="54" name="Google Shape;258;p3">
              <a:extLst>
                <a:ext uri="{FF2B5EF4-FFF2-40B4-BE49-F238E27FC236}">
                  <a16:creationId xmlns:a16="http://schemas.microsoft.com/office/drawing/2014/main" xmlns="" id="{E2616722-BD90-46A3-AFC1-D5CCA70D9AAA}"/>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0909188" y="3668666"/>
              <a:ext cx="345894" cy="345894"/>
            </a:xfrm>
            <a:prstGeom prst="rect">
              <a:avLst/>
            </a:prstGeom>
            <a:noFill/>
            <a:ln>
              <a:noFill/>
            </a:ln>
          </p:spPr>
        </p:pic>
        <p:pic>
          <p:nvPicPr>
            <p:cNvPr id="55" name="Google Shape;258;p3">
              <a:extLst>
                <a:ext uri="{FF2B5EF4-FFF2-40B4-BE49-F238E27FC236}">
                  <a16:creationId xmlns:a16="http://schemas.microsoft.com/office/drawing/2014/main" xmlns="" id="{685287F5-E8A3-4B13-8983-AA9C4A5CA8C1}"/>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1261612" y="3668667"/>
              <a:ext cx="345894" cy="345894"/>
            </a:xfrm>
            <a:prstGeom prst="rect">
              <a:avLst/>
            </a:prstGeom>
            <a:noFill/>
            <a:ln>
              <a:noFill/>
            </a:ln>
          </p:spPr>
        </p:pic>
      </p:grpSp>
      <p:sp>
        <p:nvSpPr>
          <p:cNvPr id="56" name="Google Shape;159;p33">
            <a:extLst>
              <a:ext uri="{FF2B5EF4-FFF2-40B4-BE49-F238E27FC236}">
                <a16:creationId xmlns:a16="http://schemas.microsoft.com/office/drawing/2014/main" xmlns="" id="{D7C9B00C-9093-46A2-89F0-AA196AE2AC04}"/>
              </a:ext>
            </a:extLst>
          </p:cNvPr>
          <p:cNvSpPr txBox="1"/>
          <p:nvPr/>
        </p:nvSpPr>
        <p:spPr>
          <a:xfrm>
            <a:off x="3299340" y="3144921"/>
            <a:ext cx="7964393"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000" dirty="0">
                <a:latin typeface="Roboto"/>
                <a:ea typeface="Roboto"/>
                <a:cs typeface="Roboto"/>
                <a:sym typeface="Roboto"/>
              </a:rPr>
              <a:t>D</a:t>
            </a:r>
            <a:r>
              <a:rPr lang="en-GB" sz="2000" i="0" u="none" strike="noStrike" cap="none" dirty="0">
                <a:solidFill>
                  <a:srgbClr val="000000"/>
                </a:solidFill>
                <a:latin typeface="Roboto"/>
                <a:ea typeface="Roboto"/>
                <a:cs typeface="Roboto"/>
                <a:sym typeface="Roboto"/>
              </a:rPr>
              <a:t>iscover innovative medicines.</a:t>
            </a:r>
            <a:endParaRPr sz="1600" dirty="0"/>
          </a:p>
        </p:txBody>
      </p:sp>
      <p:sp>
        <p:nvSpPr>
          <p:cNvPr id="57" name="Google Shape;159;p33">
            <a:extLst>
              <a:ext uri="{FF2B5EF4-FFF2-40B4-BE49-F238E27FC236}">
                <a16:creationId xmlns:a16="http://schemas.microsoft.com/office/drawing/2014/main" xmlns="" id="{D7C9B00C-9093-46A2-89F0-AA196AE2AC04}"/>
              </a:ext>
            </a:extLst>
          </p:cNvPr>
          <p:cNvSpPr txBox="1"/>
          <p:nvPr/>
        </p:nvSpPr>
        <p:spPr>
          <a:xfrm>
            <a:off x="3299341" y="4623726"/>
            <a:ext cx="7964393"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000" i="0" u="none" strike="noStrike" cap="none" dirty="0">
                <a:solidFill>
                  <a:srgbClr val="000000"/>
                </a:solidFill>
                <a:latin typeface="Roboto"/>
                <a:ea typeface="Roboto"/>
                <a:cs typeface="Roboto"/>
                <a:sym typeface="Roboto"/>
              </a:rPr>
              <a:t>Commercialize innovative medicines.</a:t>
            </a:r>
            <a:endParaRPr sz="1600" dirty="0"/>
          </a:p>
        </p:txBody>
      </p:sp>
      <p:sp>
        <p:nvSpPr>
          <p:cNvPr id="58" name="Google Shape;159;p33">
            <a:extLst>
              <a:ext uri="{FF2B5EF4-FFF2-40B4-BE49-F238E27FC236}">
                <a16:creationId xmlns:a16="http://schemas.microsoft.com/office/drawing/2014/main" xmlns="" id="{D7C9B00C-9093-46A2-89F0-AA196AE2AC04}"/>
              </a:ext>
            </a:extLst>
          </p:cNvPr>
          <p:cNvSpPr txBox="1"/>
          <p:nvPr/>
        </p:nvSpPr>
        <p:spPr>
          <a:xfrm>
            <a:off x="3332869" y="3865441"/>
            <a:ext cx="7964393" cy="40006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000" dirty="0">
                <a:latin typeface="Roboto"/>
                <a:ea typeface="Roboto"/>
                <a:cs typeface="Roboto"/>
                <a:sym typeface="Roboto"/>
              </a:rPr>
              <a:t>Develop </a:t>
            </a:r>
            <a:r>
              <a:rPr lang="en-GB" sz="2000" i="0" u="none" strike="noStrike" cap="none" dirty="0">
                <a:solidFill>
                  <a:srgbClr val="000000"/>
                </a:solidFill>
                <a:latin typeface="Roboto"/>
                <a:ea typeface="Roboto"/>
                <a:cs typeface="Roboto"/>
                <a:sym typeface="Roboto"/>
              </a:rPr>
              <a:t>innovative medicines.</a:t>
            </a:r>
            <a:endParaRPr sz="1600" dirty="0"/>
          </a:p>
        </p:txBody>
      </p:sp>
      <p:grpSp>
        <p:nvGrpSpPr>
          <p:cNvPr id="3" name="Gruppieren 2"/>
          <p:cNvGrpSpPr/>
          <p:nvPr/>
        </p:nvGrpSpPr>
        <p:grpSpPr>
          <a:xfrm>
            <a:off x="9925878" y="185530"/>
            <a:ext cx="1968391" cy="887896"/>
            <a:chOff x="9925878" y="185530"/>
            <a:chExt cx="1968391" cy="887896"/>
          </a:xfrm>
        </p:grpSpPr>
        <p:grpSp>
          <p:nvGrpSpPr>
            <p:cNvPr id="63" name="Gruppieren 62"/>
            <p:cNvGrpSpPr>
              <a:grpSpLocks noChangeAspect="1"/>
            </p:cNvGrpSpPr>
            <p:nvPr/>
          </p:nvGrpSpPr>
          <p:grpSpPr>
            <a:xfrm>
              <a:off x="10069913" y="359999"/>
              <a:ext cx="1734877" cy="659763"/>
              <a:chOff x="9661543" y="5946"/>
              <a:chExt cx="2410646" cy="916754"/>
            </a:xfrm>
          </p:grpSpPr>
          <p:pic>
            <p:nvPicPr>
              <p:cNvPr id="64" name="Google Shape;157;p33" descr="Text&#10;&#10;Description automatically generated">
                <a:extLst>
                  <a:ext uri="{FF2B5EF4-FFF2-40B4-BE49-F238E27FC236}">
                    <a16:creationId xmlns:a16="http://schemas.microsoft.com/office/drawing/2014/main" xmlns="" id="{529C00AC-1439-491C-AA3F-904B9D8B65B6}"/>
                  </a:ext>
                </a:extLst>
              </p:cNvPr>
              <p:cNvPicPr preferRelativeResize="0">
                <a:picLocks noChangeAspect="1"/>
              </p:cNvPicPr>
              <p:nvPr/>
            </p:nvPicPr>
            <p:blipFill rotWithShape="1">
              <a:blip r:embed="rId4">
                <a:alphaModFix/>
              </a:blip>
              <a:srcRect/>
              <a:stretch/>
            </p:blipFill>
            <p:spPr>
              <a:xfrm>
                <a:off x="9661543" y="365125"/>
                <a:ext cx="1123629" cy="308370"/>
              </a:xfrm>
              <a:prstGeom prst="rect">
                <a:avLst/>
              </a:prstGeom>
              <a:noFill/>
              <a:ln>
                <a:noFill/>
              </a:ln>
            </p:spPr>
          </p:pic>
          <p:grpSp>
            <p:nvGrpSpPr>
              <p:cNvPr id="65" name="Group 14">
                <a:extLst>
                  <a:ext uri="{FF2B5EF4-FFF2-40B4-BE49-F238E27FC236}">
                    <a16:creationId xmlns:a16="http://schemas.microsoft.com/office/drawing/2014/main" xmlns="" id="{454E3B3B-22E2-41AB-8B8A-3F7FFD813E24}"/>
                  </a:ext>
                </a:extLst>
              </p:cNvPr>
              <p:cNvGrpSpPr>
                <a:grpSpLocks noChangeAspect="1"/>
              </p:cNvGrpSpPr>
              <p:nvPr/>
            </p:nvGrpSpPr>
            <p:grpSpPr>
              <a:xfrm flipH="1">
                <a:off x="10909131" y="5946"/>
                <a:ext cx="1163058" cy="916754"/>
                <a:chOff x="50870" y="0"/>
                <a:chExt cx="1894963" cy="1439947"/>
              </a:xfrm>
            </p:grpSpPr>
            <p:grpSp>
              <p:nvGrpSpPr>
                <p:cNvPr id="66" name="Group 15">
                  <a:extLst>
                    <a:ext uri="{FF2B5EF4-FFF2-40B4-BE49-F238E27FC236}">
                      <a16:creationId xmlns:a16="http://schemas.microsoft.com/office/drawing/2014/main" xmlns="" id="{7D5E581E-505C-4F33-9F7D-295C137B9D3C}"/>
                    </a:ext>
                  </a:extLst>
                </p:cNvPr>
                <p:cNvGrpSpPr>
                  <a:grpSpLocks noChangeAspect="1"/>
                </p:cNvGrpSpPr>
                <p:nvPr/>
              </p:nvGrpSpPr>
              <p:grpSpPr>
                <a:xfrm>
                  <a:off x="333740" y="0"/>
                  <a:ext cx="1100991" cy="1238157"/>
                  <a:chOff x="559838" y="186446"/>
                  <a:chExt cx="1659388" cy="1866122"/>
                </a:xfrm>
              </p:grpSpPr>
              <p:pic>
                <p:nvPicPr>
                  <p:cNvPr id="73" name="Google Shape;118;p30" descr="A picture containing text, clipart&#10;&#10;Description automatically generated">
                    <a:extLst>
                      <a:ext uri="{FF2B5EF4-FFF2-40B4-BE49-F238E27FC236}">
                        <a16:creationId xmlns:a16="http://schemas.microsoft.com/office/drawing/2014/main" xmlns="" id="{E58771FE-547E-486B-A606-3CB5A2B496A8}"/>
                      </a:ext>
                    </a:extLst>
                  </p:cNvPr>
                  <p:cNvPicPr preferRelativeResize="0">
                    <a:picLocks noChangeAspect="1"/>
                  </p:cNvPicPr>
                  <p:nvPr/>
                </p:nvPicPr>
                <p:blipFill rotWithShape="1">
                  <a:blip r:embed="rId6">
                    <a:alphaModFix amt="35000"/>
                  </a:blip>
                  <a:srcRect l="54308" t="1785" r="26968" b="55511"/>
                  <a:stretch/>
                </p:blipFill>
                <p:spPr>
                  <a:xfrm flipH="1">
                    <a:off x="559838" y="186446"/>
                    <a:ext cx="1659388" cy="1866122"/>
                  </a:xfrm>
                  <a:prstGeom prst="rect">
                    <a:avLst/>
                  </a:prstGeom>
                  <a:noFill/>
                  <a:ln>
                    <a:noFill/>
                  </a:ln>
                </p:spPr>
              </p:pic>
              <p:sp>
                <p:nvSpPr>
                  <p:cNvPr id="74" name="Rectangle 23">
                    <a:extLst>
                      <a:ext uri="{FF2B5EF4-FFF2-40B4-BE49-F238E27FC236}">
                        <a16:creationId xmlns:a16="http://schemas.microsoft.com/office/drawing/2014/main" xmlns="" id="{2D9F64FC-F106-42E4-8C63-5E5812C50DED}"/>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67" name="Group 16">
                  <a:extLst>
                    <a:ext uri="{FF2B5EF4-FFF2-40B4-BE49-F238E27FC236}">
                      <a16:creationId xmlns:a16="http://schemas.microsoft.com/office/drawing/2014/main" xmlns="" id="{6E6AA8BF-03C7-4B71-846C-8880FC722150}"/>
                    </a:ext>
                  </a:extLst>
                </p:cNvPr>
                <p:cNvGrpSpPr>
                  <a:grpSpLocks noChangeAspect="1"/>
                </p:cNvGrpSpPr>
                <p:nvPr/>
              </p:nvGrpSpPr>
              <p:grpSpPr>
                <a:xfrm rot="16627021">
                  <a:off x="1345194" y="519387"/>
                  <a:ext cx="565418" cy="635860"/>
                  <a:chOff x="559838" y="186446"/>
                  <a:chExt cx="1659388" cy="1866122"/>
                </a:xfrm>
              </p:grpSpPr>
              <p:pic>
                <p:nvPicPr>
                  <p:cNvPr id="71" name="Google Shape;118;p30" descr="A picture containing text, clipart&#10;&#10;Description automatically generated">
                    <a:extLst>
                      <a:ext uri="{FF2B5EF4-FFF2-40B4-BE49-F238E27FC236}">
                        <a16:creationId xmlns:a16="http://schemas.microsoft.com/office/drawing/2014/main" xmlns="" id="{0840A10F-27FE-483E-AB56-3953502AACA6}"/>
                      </a:ext>
                    </a:extLst>
                  </p:cNvPr>
                  <p:cNvPicPr preferRelativeResize="0">
                    <a:picLocks noChangeAspect="1"/>
                  </p:cNvPicPr>
                  <p:nvPr/>
                </p:nvPicPr>
                <p:blipFill rotWithShape="1">
                  <a:blip r:embed="rId6">
                    <a:alphaModFix amt="35000"/>
                  </a:blip>
                  <a:srcRect l="54308" t="1785" r="26968" b="55511"/>
                  <a:stretch/>
                </p:blipFill>
                <p:spPr>
                  <a:xfrm flipH="1">
                    <a:off x="559838" y="186446"/>
                    <a:ext cx="1659388" cy="1866122"/>
                  </a:xfrm>
                  <a:prstGeom prst="rect">
                    <a:avLst/>
                  </a:prstGeom>
                  <a:noFill/>
                  <a:ln>
                    <a:noFill/>
                  </a:ln>
                </p:spPr>
              </p:pic>
              <p:sp>
                <p:nvSpPr>
                  <p:cNvPr id="72" name="Rectangle 21">
                    <a:extLst>
                      <a:ext uri="{FF2B5EF4-FFF2-40B4-BE49-F238E27FC236}">
                        <a16:creationId xmlns:a16="http://schemas.microsoft.com/office/drawing/2014/main" xmlns="" id="{F29A7939-6D16-4873-9B22-56AD00289505}"/>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68" name="Group 17">
                  <a:extLst>
                    <a:ext uri="{FF2B5EF4-FFF2-40B4-BE49-F238E27FC236}">
                      <a16:creationId xmlns:a16="http://schemas.microsoft.com/office/drawing/2014/main" xmlns="" id="{2A98AA4F-BBAA-4FA0-AB20-976F91D4A0B6}"/>
                    </a:ext>
                  </a:extLst>
                </p:cNvPr>
                <p:cNvGrpSpPr>
                  <a:grpSpLocks noChangeAspect="1"/>
                </p:cNvGrpSpPr>
                <p:nvPr/>
              </p:nvGrpSpPr>
              <p:grpSpPr>
                <a:xfrm rot="16627021">
                  <a:off x="86091" y="839308"/>
                  <a:ext cx="565418" cy="635860"/>
                  <a:chOff x="559838" y="186446"/>
                  <a:chExt cx="1659388" cy="1866122"/>
                </a:xfrm>
              </p:grpSpPr>
              <p:pic>
                <p:nvPicPr>
                  <p:cNvPr id="69" name="Google Shape;118;p30" descr="A picture containing text, clipart&#10;&#10;Description automatically generated">
                    <a:extLst>
                      <a:ext uri="{FF2B5EF4-FFF2-40B4-BE49-F238E27FC236}">
                        <a16:creationId xmlns:a16="http://schemas.microsoft.com/office/drawing/2014/main" xmlns="" id="{20BB8493-935B-4B93-B604-0BB418BD6064}"/>
                      </a:ext>
                    </a:extLst>
                  </p:cNvPr>
                  <p:cNvPicPr preferRelativeResize="0">
                    <a:picLocks noChangeAspect="1"/>
                  </p:cNvPicPr>
                  <p:nvPr/>
                </p:nvPicPr>
                <p:blipFill rotWithShape="1">
                  <a:blip r:embed="rId6">
                    <a:alphaModFix amt="35000"/>
                  </a:blip>
                  <a:srcRect l="54308" t="1785" r="26968" b="55511"/>
                  <a:stretch/>
                </p:blipFill>
                <p:spPr>
                  <a:xfrm flipH="1">
                    <a:off x="559838" y="186446"/>
                    <a:ext cx="1659388" cy="1866122"/>
                  </a:xfrm>
                  <a:prstGeom prst="rect">
                    <a:avLst/>
                  </a:prstGeom>
                  <a:noFill/>
                  <a:ln>
                    <a:noFill/>
                  </a:ln>
                </p:spPr>
              </p:pic>
              <p:sp>
                <p:nvSpPr>
                  <p:cNvPr id="70" name="Rectangle 19">
                    <a:extLst>
                      <a:ext uri="{FF2B5EF4-FFF2-40B4-BE49-F238E27FC236}">
                        <a16:creationId xmlns:a16="http://schemas.microsoft.com/office/drawing/2014/main" xmlns="" id="{CCC6CE18-C25E-4280-92CE-1211DE42E03F}"/>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grpSp>
        <p:sp>
          <p:nvSpPr>
            <p:cNvPr id="2" name="Rechteck 1"/>
            <p:cNvSpPr/>
            <p:nvPr/>
          </p:nvSpPr>
          <p:spPr>
            <a:xfrm>
              <a:off x="9925878" y="185530"/>
              <a:ext cx="1968391" cy="887896"/>
            </a:xfrm>
            <a:prstGeom prst="rect">
              <a:avLst/>
            </a:prstGeom>
            <a:solidFill>
              <a:schemeClr val="bg1">
                <a:alpha val="59000"/>
              </a:schemeClr>
            </a:solid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spTree>
    <p:extLst>
      <p:ext uri="{BB962C8B-B14F-4D97-AF65-F5344CB8AC3E}">
        <p14:creationId xmlns:p14="http://schemas.microsoft.com/office/powerpoint/2010/main" val="515664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68"/>
        <p:cNvGrpSpPr/>
        <p:nvPr/>
      </p:nvGrpSpPr>
      <p:grpSpPr>
        <a:xfrm>
          <a:off x="0" y="0"/>
          <a:ext cx="0" cy="0"/>
          <a:chOff x="0" y="0"/>
          <a:chExt cx="0" cy="0"/>
        </a:xfrm>
      </p:grpSpPr>
      <p:sp>
        <p:nvSpPr>
          <p:cNvPr id="171" name="Google Shape;171;p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Garamond"/>
              <a:buNone/>
            </a:pPr>
            <a:r>
              <a:rPr lang="en-GB" dirty="0">
                <a:latin typeface="Garamond"/>
                <a:ea typeface="Garamond"/>
                <a:cs typeface="Garamond"/>
                <a:sym typeface="Garamond"/>
              </a:rPr>
              <a:t/>
            </a:r>
            <a:br>
              <a:rPr lang="en-GB" dirty="0">
                <a:latin typeface="Garamond"/>
                <a:ea typeface="Garamond"/>
                <a:cs typeface="Garamond"/>
                <a:sym typeface="Garamond"/>
              </a:rPr>
            </a:br>
            <a:endParaRPr dirty="0"/>
          </a:p>
        </p:txBody>
      </p:sp>
      <p:pic>
        <p:nvPicPr>
          <p:cNvPr id="176" name="Google Shape;176;p2" descr="Graphical user interface&#10;&#10;Description automatically generated"/>
          <p:cNvPicPr preferRelativeResize="0"/>
          <p:nvPr/>
        </p:nvPicPr>
        <p:blipFill rotWithShape="1">
          <a:blip r:embed="rId3">
            <a:alphaModFix/>
          </a:blip>
          <a:srcRect/>
          <a:stretch/>
        </p:blipFill>
        <p:spPr>
          <a:xfrm>
            <a:off x="7946942" y="2836381"/>
            <a:ext cx="623136" cy="623137"/>
          </a:xfrm>
          <a:prstGeom prst="rect">
            <a:avLst/>
          </a:prstGeom>
          <a:noFill/>
          <a:ln>
            <a:noFill/>
          </a:ln>
        </p:spPr>
      </p:pic>
      <p:grpSp>
        <p:nvGrpSpPr>
          <p:cNvPr id="177" name="Google Shape;177;p2"/>
          <p:cNvGrpSpPr/>
          <p:nvPr/>
        </p:nvGrpSpPr>
        <p:grpSpPr>
          <a:xfrm>
            <a:off x="4886983" y="3118088"/>
            <a:ext cx="2346744" cy="1715905"/>
            <a:chOff x="518347" y="699787"/>
            <a:chExt cx="2218342" cy="1564452"/>
          </a:xfrm>
        </p:grpSpPr>
        <p:pic>
          <p:nvPicPr>
            <p:cNvPr id="178" name="Google Shape;178;p2" descr="Shape&#10;&#10;Description automatically generated with low confidence"/>
            <p:cNvPicPr preferRelativeResize="0"/>
            <p:nvPr/>
          </p:nvPicPr>
          <p:blipFill rotWithShape="1">
            <a:blip r:embed="rId4">
              <a:alphaModFix/>
            </a:blip>
            <a:srcRect/>
            <a:stretch/>
          </p:blipFill>
          <p:spPr>
            <a:xfrm>
              <a:off x="1317974" y="1704258"/>
              <a:ext cx="559981" cy="559981"/>
            </a:xfrm>
            <a:prstGeom prst="rect">
              <a:avLst/>
            </a:prstGeom>
            <a:noFill/>
            <a:ln>
              <a:noFill/>
            </a:ln>
          </p:spPr>
        </p:pic>
        <p:pic>
          <p:nvPicPr>
            <p:cNvPr id="179" name="Google Shape;179;p2" descr="Icon, circle&#10;&#10;Description automatically generated with medium confidence"/>
            <p:cNvPicPr preferRelativeResize="0"/>
            <p:nvPr/>
          </p:nvPicPr>
          <p:blipFill rotWithShape="1">
            <a:blip r:embed="rId5">
              <a:alphaModFix/>
            </a:blip>
            <a:srcRect/>
            <a:stretch/>
          </p:blipFill>
          <p:spPr>
            <a:xfrm>
              <a:off x="2228174" y="1065441"/>
              <a:ext cx="508515" cy="508515"/>
            </a:xfrm>
            <a:prstGeom prst="rect">
              <a:avLst/>
            </a:prstGeom>
            <a:noFill/>
            <a:ln>
              <a:noFill/>
            </a:ln>
          </p:spPr>
        </p:pic>
        <p:pic>
          <p:nvPicPr>
            <p:cNvPr id="180" name="Google Shape;180;p2" descr="Shape&#10;&#10;Description automatically generated with low confidence"/>
            <p:cNvPicPr preferRelativeResize="0"/>
            <p:nvPr/>
          </p:nvPicPr>
          <p:blipFill rotWithShape="1">
            <a:blip r:embed="rId6">
              <a:alphaModFix/>
            </a:blip>
            <a:srcRect/>
            <a:stretch/>
          </p:blipFill>
          <p:spPr>
            <a:xfrm>
              <a:off x="827972" y="1170880"/>
              <a:ext cx="423962" cy="423962"/>
            </a:xfrm>
            <a:prstGeom prst="rect">
              <a:avLst/>
            </a:prstGeom>
            <a:noFill/>
            <a:ln>
              <a:noFill/>
            </a:ln>
          </p:spPr>
        </p:pic>
        <p:pic>
          <p:nvPicPr>
            <p:cNvPr id="181" name="Google Shape;181;p2" descr="Shape, circle&#10;&#10;Description automatically generated"/>
            <p:cNvPicPr preferRelativeResize="0"/>
            <p:nvPr/>
          </p:nvPicPr>
          <p:blipFill rotWithShape="1">
            <a:blip r:embed="rId7">
              <a:alphaModFix/>
            </a:blip>
            <a:srcRect/>
            <a:stretch/>
          </p:blipFill>
          <p:spPr>
            <a:xfrm>
              <a:off x="1291154" y="1245733"/>
              <a:ext cx="356796" cy="356796"/>
            </a:xfrm>
            <a:prstGeom prst="rect">
              <a:avLst/>
            </a:prstGeom>
            <a:noFill/>
            <a:ln>
              <a:noFill/>
            </a:ln>
          </p:spPr>
        </p:pic>
        <p:pic>
          <p:nvPicPr>
            <p:cNvPr id="182" name="Google Shape;182;p2" descr="Icon&#10;&#10;Description automatically generated"/>
            <p:cNvPicPr preferRelativeResize="0"/>
            <p:nvPr/>
          </p:nvPicPr>
          <p:blipFill rotWithShape="1">
            <a:blip r:embed="rId8">
              <a:alphaModFix/>
            </a:blip>
            <a:srcRect/>
            <a:stretch/>
          </p:blipFill>
          <p:spPr>
            <a:xfrm>
              <a:off x="787754" y="817264"/>
              <a:ext cx="405459" cy="405459"/>
            </a:xfrm>
            <a:prstGeom prst="rect">
              <a:avLst/>
            </a:prstGeom>
            <a:noFill/>
            <a:ln>
              <a:noFill/>
            </a:ln>
          </p:spPr>
        </p:pic>
        <p:pic>
          <p:nvPicPr>
            <p:cNvPr id="183" name="Google Shape;183;p2" descr="Background pattern&#10;&#10;Description automatically generated"/>
            <p:cNvPicPr preferRelativeResize="0"/>
            <p:nvPr/>
          </p:nvPicPr>
          <p:blipFill rotWithShape="1">
            <a:blip r:embed="rId9">
              <a:alphaModFix/>
            </a:blip>
            <a:srcRect/>
            <a:stretch/>
          </p:blipFill>
          <p:spPr>
            <a:xfrm>
              <a:off x="1288487" y="807550"/>
              <a:ext cx="477273" cy="477273"/>
            </a:xfrm>
            <a:prstGeom prst="rect">
              <a:avLst/>
            </a:prstGeom>
            <a:noFill/>
            <a:ln>
              <a:noFill/>
            </a:ln>
          </p:spPr>
        </p:pic>
        <p:pic>
          <p:nvPicPr>
            <p:cNvPr id="184" name="Google Shape;184;p2" descr="Background pattern&#10;&#10;Description automatically generated"/>
            <p:cNvPicPr preferRelativeResize="0"/>
            <p:nvPr/>
          </p:nvPicPr>
          <p:blipFill rotWithShape="1">
            <a:blip r:embed="rId9">
              <a:alphaModFix/>
            </a:blip>
            <a:srcRect/>
            <a:stretch/>
          </p:blipFill>
          <p:spPr>
            <a:xfrm>
              <a:off x="1647834" y="1056503"/>
              <a:ext cx="538339" cy="538339"/>
            </a:xfrm>
            <a:prstGeom prst="rect">
              <a:avLst/>
            </a:prstGeom>
            <a:noFill/>
            <a:ln>
              <a:noFill/>
            </a:ln>
          </p:spPr>
        </p:pic>
        <p:pic>
          <p:nvPicPr>
            <p:cNvPr id="185" name="Google Shape;185;p2" descr="Background pattern&#10;&#10;Description automatically generated"/>
            <p:cNvPicPr preferRelativeResize="0"/>
            <p:nvPr/>
          </p:nvPicPr>
          <p:blipFill rotWithShape="1">
            <a:blip r:embed="rId9">
              <a:alphaModFix/>
            </a:blip>
            <a:srcRect/>
            <a:stretch/>
          </p:blipFill>
          <p:spPr>
            <a:xfrm>
              <a:off x="1673580" y="699787"/>
              <a:ext cx="486691" cy="486691"/>
            </a:xfrm>
            <a:prstGeom prst="rect">
              <a:avLst/>
            </a:prstGeom>
            <a:noFill/>
            <a:ln>
              <a:noFill/>
            </a:ln>
          </p:spPr>
        </p:pic>
        <p:pic>
          <p:nvPicPr>
            <p:cNvPr id="186" name="Google Shape;186;p2" descr="Icon&#10;&#10;Description automatically generated"/>
            <p:cNvPicPr preferRelativeResize="0"/>
            <p:nvPr/>
          </p:nvPicPr>
          <p:blipFill rotWithShape="1">
            <a:blip r:embed="rId8">
              <a:alphaModFix/>
            </a:blip>
            <a:srcRect/>
            <a:stretch/>
          </p:blipFill>
          <p:spPr>
            <a:xfrm>
              <a:off x="518347" y="943813"/>
              <a:ext cx="405459" cy="405459"/>
            </a:xfrm>
            <a:prstGeom prst="rect">
              <a:avLst/>
            </a:prstGeom>
            <a:noFill/>
            <a:ln>
              <a:noFill/>
            </a:ln>
          </p:spPr>
        </p:pic>
        <p:pic>
          <p:nvPicPr>
            <p:cNvPr id="187" name="Google Shape;187;p2" descr="Shape&#10;&#10;Description automatically generated with low confidence"/>
            <p:cNvPicPr preferRelativeResize="0"/>
            <p:nvPr/>
          </p:nvPicPr>
          <p:blipFill rotWithShape="1">
            <a:blip r:embed="rId6">
              <a:alphaModFix/>
            </a:blip>
            <a:srcRect/>
            <a:stretch/>
          </p:blipFill>
          <p:spPr>
            <a:xfrm>
              <a:off x="547269" y="1371279"/>
              <a:ext cx="423962" cy="423962"/>
            </a:xfrm>
            <a:prstGeom prst="rect">
              <a:avLst/>
            </a:prstGeom>
            <a:noFill/>
            <a:ln>
              <a:noFill/>
            </a:ln>
          </p:spPr>
        </p:pic>
        <p:pic>
          <p:nvPicPr>
            <p:cNvPr id="188" name="Google Shape;188;p2" descr="Shape&#10;&#10;Description automatically generated with low confidence"/>
            <p:cNvPicPr preferRelativeResize="0"/>
            <p:nvPr/>
          </p:nvPicPr>
          <p:blipFill rotWithShape="1">
            <a:blip r:embed="rId4">
              <a:alphaModFix/>
            </a:blip>
            <a:srcRect/>
            <a:stretch/>
          </p:blipFill>
          <p:spPr>
            <a:xfrm>
              <a:off x="914408" y="1616537"/>
              <a:ext cx="559981" cy="559981"/>
            </a:xfrm>
            <a:prstGeom prst="rect">
              <a:avLst/>
            </a:prstGeom>
            <a:noFill/>
            <a:ln>
              <a:noFill/>
            </a:ln>
          </p:spPr>
        </p:pic>
        <p:pic>
          <p:nvPicPr>
            <p:cNvPr id="189" name="Google Shape;189;p2" descr="Icon, circle&#10;&#10;Description automatically generated with medium confidence"/>
            <p:cNvPicPr preferRelativeResize="0"/>
            <p:nvPr/>
          </p:nvPicPr>
          <p:blipFill rotWithShape="1">
            <a:blip r:embed="rId5">
              <a:alphaModFix/>
            </a:blip>
            <a:srcRect/>
            <a:stretch/>
          </p:blipFill>
          <p:spPr>
            <a:xfrm>
              <a:off x="2037995" y="1266609"/>
              <a:ext cx="547889" cy="547889"/>
            </a:xfrm>
            <a:prstGeom prst="rect">
              <a:avLst/>
            </a:prstGeom>
            <a:noFill/>
            <a:ln>
              <a:noFill/>
            </a:ln>
          </p:spPr>
        </p:pic>
        <p:pic>
          <p:nvPicPr>
            <p:cNvPr id="190" name="Google Shape;190;p2" descr="Shape, circle&#10;&#10;Description automatically generated"/>
            <p:cNvPicPr preferRelativeResize="0"/>
            <p:nvPr/>
          </p:nvPicPr>
          <p:blipFill rotWithShape="1">
            <a:blip r:embed="rId7">
              <a:alphaModFix/>
            </a:blip>
            <a:srcRect/>
            <a:stretch/>
          </p:blipFill>
          <p:spPr>
            <a:xfrm>
              <a:off x="1432845" y="1429238"/>
              <a:ext cx="356796" cy="356796"/>
            </a:xfrm>
            <a:prstGeom prst="rect">
              <a:avLst/>
            </a:prstGeom>
            <a:noFill/>
            <a:ln>
              <a:noFill/>
            </a:ln>
          </p:spPr>
        </p:pic>
      </p:grpSp>
      <p:grpSp>
        <p:nvGrpSpPr>
          <p:cNvPr id="191" name="Google Shape;191;p2"/>
          <p:cNvGrpSpPr/>
          <p:nvPr/>
        </p:nvGrpSpPr>
        <p:grpSpPr>
          <a:xfrm>
            <a:off x="9375868" y="2862664"/>
            <a:ext cx="2093311" cy="1917681"/>
            <a:chOff x="612551" y="2755451"/>
            <a:chExt cx="1730382" cy="1577280"/>
          </a:xfrm>
        </p:grpSpPr>
        <p:pic>
          <p:nvPicPr>
            <p:cNvPr id="192" name="Google Shape;192;p2" descr="Shape&#10;&#10;Description automatically generated with low confidence"/>
            <p:cNvPicPr preferRelativeResize="0"/>
            <p:nvPr/>
          </p:nvPicPr>
          <p:blipFill rotWithShape="1">
            <a:blip r:embed="rId4">
              <a:alphaModFix/>
            </a:blip>
            <a:srcRect/>
            <a:stretch/>
          </p:blipFill>
          <p:spPr>
            <a:xfrm>
              <a:off x="1782952" y="3687840"/>
              <a:ext cx="559981" cy="559981"/>
            </a:xfrm>
            <a:prstGeom prst="rect">
              <a:avLst/>
            </a:prstGeom>
            <a:noFill/>
            <a:ln>
              <a:noFill/>
            </a:ln>
          </p:spPr>
        </p:pic>
        <p:pic>
          <p:nvPicPr>
            <p:cNvPr id="193" name="Google Shape;193;p2" descr="Shape&#10;&#10;Description automatically generated with low confidence"/>
            <p:cNvPicPr preferRelativeResize="0"/>
            <p:nvPr/>
          </p:nvPicPr>
          <p:blipFill rotWithShape="1">
            <a:blip r:embed="rId6">
              <a:alphaModFix/>
            </a:blip>
            <a:srcRect/>
            <a:stretch/>
          </p:blipFill>
          <p:spPr>
            <a:xfrm>
              <a:off x="1742570" y="3204995"/>
              <a:ext cx="423962" cy="423962"/>
            </a:xfrm>
            <a:prstGeom prst="rect">
              <a:avLst/>
            </a:prstGeom>
            <a:noFill/>
            <a:ln>
              <a:noFill/>
            </a:ln>
          </p:spPr>
        </p:pic>
        <p:pic>
          <p:nvPicPr>
            <p:cNvPr id="194" name="Google Shape;194;p2" descr="Icon&#10;&#10;Description automatically generated"/>
            <p:cNvPicPr preferRelativeResize="0"/>
            <p:nvPr/>
          </p:nvPicPr>
          <p:blipFill rotWithShape="1">
            <a:blip r:embed="rId8">
              <a:alphaModFix/>
            </a:blip>
            <a:srcRect/>
            <a:stretch/>
          </p:blipFill>
          <p:spPr>
            <a:xfrm>
              <a:off x="699805" y="3343581"/>
              <a:ext cx="461503" cy="461503"/>
            </a:xfrm>
            <a:prstGeom prst="rect">
              <a:avLst/>
            </a:prstGeom>
            <a:noFill/>
            <a:ln>
              <a:noFill/>
            </a:ln>
          </p:spPr>
        </p:pic>
        <p:pic>
          <p:nvPicPr>
            <p:cNvPr id="195" name="Google Shape;195;p2" descr="Background pattern&#10;&#10;Description automatically generated"/>
            <p:cNvPicPr preferRelativeResize="0"/>
            <p:nvPr/>
          </p:nvPicPr>
          <p:blipFill rotWithShape="1">
            <a:blip r:embed="rId9">
              <a:alphaModFix/>
            </a:blip>
            <a:srcRect/>
            <a:stretch/>
          </p:blipFill>
          <p:spPr>
            <a:xfrm>
              <a:off x="1263744" y="3121190"/>
              <a:ext cx="477273" cy="477273"/>
            </a:xfrm>
            <a:prstGeom prst="rect">
              <a:avLst/>
            </a:prstGeom>
            <a:noFill/>
            <a:ln>
              <a:noFill/>
            </a:ln>
          </p:spPr>
        </p:pic>
        <p:pic>
          <p:nvPicPr>
            <p:cNvPr id="196" name="Google Shape;196;p2" descr="Icon&#10;&#10;Description automatically generated"/>
            <p:cNvPicPr preferRelativeResize="0"/>
            <p:nvPr/>
          </p:nvPicPr>
          <p:blipFill rotWithShape="1">
            <a:blip r:embed="rId8">
              <a:alphaModFix/>
            </a:blip>
            <a:srcRect/>
            <a:stretch/>
          </p:blipFill>
          <p:spPr>
            <a:xfrm>
              <a:off x="1097330" y="3533126"/>
              <a:ext cx="405459" cy="405459"/>
            </a:xfrm>
            <a:prstGeom prst="rect">
              <a:avLst/>
            </a:prstGeom>
            <a:noFill/>
            <a:ln>
              <a:noFill/>
            </a:ln>
          </p:spPr>
        </p:pic>
        <p:pic>
          <p:nvPicPr>
            <p:cNvPr id="197" name="Google Shape;197;p2" descr="Shape&#10;&#10;Description automatically generated with low confidence"/>
            <p:cNvPicPr preferRelativeResize="0"/>
            <p:nvPr/>
          </p:nvPicPr>
          <p:blipFill rotWithShape="1">
            <a:blip r:embed="rId4">
              <a:alphaModFix/>
            </a:blip>
            <a:srcRect/>
            <a:stretch/>
          </p:blipFill>
          <p:spPr>
            <a:xfrm>
              <a:off x="1435712" y="3772750"/>
              <a:ext cx="559981" cy="559981"/>
            </a:xfrm>
            <a:prstGeom prst="rect">
              <a:avLst/>
            </a:prstGeom>
            <a:noFill/>
            <a:ln>
              <a:noFill/>
            </a:ln>
          </p:spPr>
        </p:pic>
        <p:pic>
          <p:nvPicPr>
            <p:cNvPr id="198" name="Google Shape;198;p2" descr="Icon&#10;&#10;Description automatically generated"/>
            <p:cNvPicPr preferRelativeResize="0"/>
            <p:nvPr/>
          </p:nvPicPr>
          <p:blipFill rotWithShape="1">
            <a:blip r:embed="rId8">
              <a:alphaModFix/>
            </a:blip>
            <a:srcRect/>
            <a:stretch/>
          </p:blipFill>
          <p:spPr>
            <a:xfrm>
              <a:off x="612551" y="3502545"/>
              <a:ext cx="405459" cy="405459"/>
            </a:xfrm>
            <a:prstGeom prst="rect">
              <a:avLst/>
            </a:prstGeom>
            <a:noFill/>
            <a:ln>
              <a:noFill/>
            </a:ln>
          </p:spPr>
        </p:pic>
        <p:pic>
          <p:nvPicPr>
            <p:cNvPr id="199" name="Google Shape;199;p2" descr="Icon&#10;&#10;Description automatically generated"/>
            <p:cNvPicPr preferRelativeResize="0"/>
            <p:nvPr/>
          </p:nvPicPr>
          <p:blipFill rotWithShape="1">
            <a:blip r:embed="rId8">
              <a:alphaModFix/>
            </a:blip>
            <a:srcRect/>
            <a:stretch/>
          </p:blipFill>
          <p:spPr>
            <a:xfrm>
              <a:off x="921065" y="3693301"/>
              <a:ext cx="438708" cy="438708"/>
            </a:xfrm>
            <a:prstGeom prst="rect">
              <a:avLst/>
            </a:prstGeom>
            <a:noFill/>
            <a:ln>
              <a:noFill/>
            </a:ln>
          </p:spPr>
        </p:pic>
        <p:pic>
          <p:nvPicPr>
            <p:cNvPr id="200" name="Google Shape;200;p2" descr="Background pattern&#10;&#10;Description automatically generated"/>
            <p:cNvPicPr preferRelativeResize="0"/>
            <p:nvPr/>
          </p:nvPicPr>
          <p:blipFill rotWithShape="1">
            <a:blip r:embed="rId9">
              <a:alphaModFix/>
            </a:blip>
            <a:srcRect/>
            <a:stretch/>
          </p:blipFill>
          <p:spPr>
            <a:xfrm>
              <a:off x="1551004" y="2755451"/>
              <a:ext cx="477273" cy="477273"/>
            </a:xfrm>
            <a:prstGeom prst="rect">
              <a:avLst/>
            </a:prstGeom>
            <a:noFill/>
            <a:ln>
              <a:noFill/>
            </a:ln>
          </p:spPr>
        </p:pic>
      </p:grpSp>
      <p:pic>
        <p:nvPicPr>
          <p:cNvPr id="211" name="Google Shape;211;p2" descr="Shape&#10;&#10;Description automatically generated with low confidence"/>
          <p:cNvPicPr preferRelativeResize="0"/>
          <p:nvPr/>
        </p:nvPicPr>
        <p:blipFill rotWithShape="1">
          <a:blip r:embed="rId10">
            <a:alphaModFix/>
          </a:blip>
          <a:srcRect/>
          <a:stretch/>
        </p:blipFill>
        <p:spPr>
          <a:xfrm rot="13446600" flipH="1">
            <a:off x="3230425" y="3236199"/>
            <a:ext cx="1310951" cy="1280952"/>
          </a:xfrm>
          <a:prstGeom prst="rect">
            <a:avLst/>
          </a:prstGeom>
          <a:noFill/>
          <a:ln>
            <a:noFill/>
          </a:ln>
        </p:spPr>
      </p:pic>
      <p:pic>
        <p:nvPicPr>
          <p:cNvPr id="214" name="Google Shape;214;p2" descr="Shape&#10;&#10;Description automatically generated with low confidence"/>
          <p:cNvPicPr preferRelativeResize="0"/>
          <p:nvPr/>
        </p:nvPicPr>
        <p:blipFill rotWithShape="1">
          <a:blip r:embed="rId10">
            <a:alphaModFix/>
          </a:blip>
          <a:srcRect/>
          <a:stretch/>
        </p:blipFill>
        <p:spPr>
          <a:xfrm rot="2413323" flipH="1">
            <a:off x="6920440" y="3690831"/>
            <a:ext cx="2367290" cy="2286323"/>
          </a:xfrm>
          <a:prstGeom prst="rect">
            <a:avLst/>
          </a:prstGeom>
          <a:noFill/>
          <a:ln>
            <a:noFill/>
          </a:ln>
        </p:spPr>
      </p:pic>
      <p:grpSp>
        <p:nvGrpSpPr>
          <p:cNvPr id="2" name="Gruppieren 1"/>
          <p:cNvGrpSpPr/>
          <p:nvPr/>
        </p:nvGrpSpPr>
        <p:grpSpPr>
          <a:xfrm>
            <a:off x="716870" y="3103705"/>
            <a:ext cx="2207629" cy="1567812"/>
            <a:chOff x="1236860" y="2588147"/>
            <a:chExt cx="1435842" cy="989264"/>
          </a:xfrm>
        </p:grpSpPr>
        <p:pic>
          <p:nvPicPr>
            <p:cNvPr id="74" name="Google Shape;187;p2" descr="Shape&#10;&#10;Description automatically generated with low confidence"/>
            <p:cNvPicPr preferRelativeResize="0"/>
            <p:nvPr/>
          </p:nvPicPr>
          <p:blipFill rotWithShape="1">
            <a:blip r:embed="rId6">
              <a:alphaModFix/>
            </a:blip>
            <a:srcRect/>
            <a:stretch/>
          </p:blipFill>
          <p:spPr>
            <a:xfrm>
              <a:off x="1236860" y="2767774"/>
              <a:ext cx="359253" cy="359253"/>
            </a:xfrm>
            <a:prstGeom prst="rect">
              <a:avLst/>
            </a:prstGeom>
            <a:noFill/>
            <a:ln>
              <a:noFill/>
            </a:ln>
          </p:spPr>
        </p:pic>
        <p:pic>
          <p:nvPicPr>
            <p:cNvPr id="75" name="Google Shape;187;p2" descr="Shape&#10;&#10;Description automatically generated with low confidence"/>
            <p:cNvPicPr preferRelativeResize="0"/>
            <p:nvPr/>
          </p:nvPicPr>
          <p:blipFill rotWithShape="1">
            <a:blip r:embed="rId6">
              <a:alphaModFix/>
            </a:blip>
            <a:srcRect/>
            <a:stretch/>
          </p:blipFill>
          <p:spPr>
            <a:xfrm>
              <a:off x="1515583" y="2588147"/>
              <a:ext cx="359253" cy="359253"/>
            </a:xfrm>
            <a:prstGeom prst="rect">
              <a:avLst/>
            </a:prstGeom>
            <a:noFill/>
            <a:ln>
              <a:noFill/>
            </a:ln>
          </p:spPr>
        </p:pic>
        <p:pic>
          <p:nvPicPr>
            <p:cNvPr id="76" name="Google Shape;187;p2" descr="Shape&#10;&#10;Description automatically generated with low confidence"/>
            <p:cNvPicPr preferRelativeResize="0"/>
            <p:nvPr/>
          </p:nvPicPr>
          <p:blipFill rotWithShape="1">
            <a:blip r:embed="rId6">
              <a:alphaModFix/>
            </a:blip>
            <a:srcRect/>
            <a:stretch/>
          </p:blipFill>
          <p:spPr>
            <a:xfrm>
              <a:off x="1308631" y="3206573"/>
              <a:ext cx="359253" cy="359253"/>
            </a:xfrm>
            <a:prstGeom prst="rect">
              <a:avLst/>
            </a:prstGeom>
            <a:noFill/>
            <a:ln>
              <a:noFill/>
            </a:ln>
          </p:spPr>
        </p:pic>
        <p:pic>
          <p:nvPicPr>
            <p:cNvPr id="77" name="Google Shape;187;p2" descr="Shape&#10;&#10;Description automatically generated with low confidence"/>
            <p:cNvPicPr preferRelativeResize="0"/>
            <p:nvPr/>
          </p:nvPicPr>
          <p:blipFill rotWithShape="1">
            <a:blip r:embed="rId6">
              <a:alphaModFix/>
            </a:blip>
            <a:srcRect/>
            <a:stretch/>
          </p:blipFill>
          <p:spPr>
            <a:xfrm>
              <a:off x="1510590" y="2933723"/>
              <a:ext cx="359253" cy="359253"/>
            </a:xfrm>
            <a:prstGeom prst="rect">
              <a:avLst/>
            </a:prstGeom>
            <a:noFill/>
            <a:ln>
              <a:noFill/>
            </a:ln>
          </p:spPr>
        </p:pic>
        <p:pic>
          <p:nvPicPr>
            <p:cNvPr id="78" name="Google Shape;188;p2" descr="Shape&#10;&#10;Description automatically generated with low confidence"/>
            <p:cNvPicPr preferRelativeResize="0"/>
            <p:nvPr/>
          </p:nvPicPr>
          <p:blipFill rotWithShape="1">
            <a:blip r:embed="rId4">
              <a:alphaModFix/>
            </a:blip>
            <a:srcRect/>
            <a:stretch/>
          </p:blipFill>
          <p:spPr>
            <a:xfrm>
              <a:off x="2189605" y="3102899"/>
              <a:ext cx="474512" cy="474512"/>
            </a:xfrm>
            <a:prstGeom prst="rect">
              <a:avLst/>
            </a:prstGeom>
            <a:noFill/>
            <a:ln>
              <a:noFill/>
            </a:ln>
          </p:spPr>
        </p:pic>
        <p:pic>
          <p:nvPicPr>
            <p:cNvPr id="81" name="Google Shape;188;p2" descr="Shape&#10;&#10;Description automatically generated with low confidence"/>
            <p:cNvPicPr preferRelativeResize="0"/>
            <p:nvPr/>
          </p:nvPicPr>
          <p:blipFill rotWithShape="1">
            <a:blip r:embed="rId4">
              <a:alphaModFix/>
            </a:blip>
            <a:srcRect/>
            <a:stretch/>
          </p:blipFill>
          <p:spPr>
            <a:xfrm>
              <a:off x="1870576" y="2887082"/>
              <a:ext cx="474512" cy="474512"/>
            </a:xfrm>
            <a:prstGeom prst="rect">
              <a:avLst/>
            </a:prstGeom>
            <a:noFill/>
            <a:ln>
              <a:noFill/>
            </a:ln>
          </p:spPr>
        </p:pic>
        <p:pic>
          <p:nvPicPr>
            <p:cNvPr id="82" name="Google Shape;188;p2" descr="Shape&#10;&#10;Description automatically generated with low confidence"/>
            <p:cNvPicPr preferRelativeResize="0"/>
            <p:nvPr/>
          </p:nvPicPr>
          <p:blipFill rotWithShape="1">
            <a:blip r:embed="rId4">
              <a:alphaModFix/>
            </a:blip>
            <a:srcRect/>
            <a:stretch/>
          </p:blipFill>
          <p:spPr>
            <a:xfrm>
              <a:off x="2198190" y="2664065"/>
              <a:ext cx="474512" cy="474512"/>
            </a:xfrm>
            <a:prstGeom prst="rect">
              <a:avLst/>
            </a:prstGeom>
            <a:noFill/>
            <a:ln>
              <a:noFill/>
            </a:ln>
          </p:spPr>
        </p:pic>
      </p:grpSp>
      <p:pic>
        <p:nvPicPr>
          <p:cNvPr id="46" name="Google Shape;211;p2" descr="Shape&#10;&#10;Description automatically generated with low confidence">
            <a:extLst>
              <a:ext uri="{FF2B5EF4-FFF2-40B4-BE49-F238E27FC236}">
                <a16:creationId xmlns:a16="http://schemas.microsoft.com/office/drawing/2014/main" xmlns="" id="{50A14C8C-C3D4-4D4C-8E34-D0BCB7E1A8CF}"/>
              </a:ext>
            </a:extLst>
          </p:cNvPr>
          <p:cNvPicPr preferRelativeResize="0"/>
          <p:nvPr/>
        </p:nvPicPr>
        <p:blipFill rotWithShape="1">
          <a:blip r:embed="rId10">
            <a:alphaModFix/>
          </a:blip>
          <a:srcRect/>
          <a:stretch/>
        </p:blipFill>
        <p:spPr>
          <a:xfrm rot="13446600" flipH="1">
            <a:off x="7621324" y="3247123"/>
            <a:ext cx="1310951" cy="1280952"/>
          </a:xfrm>
          <a:prstGeom prst="rect">
            <a:avLst/>
          </a:prstGeom>
          <a:noFill/>
          <a:ln>
            <a:noFill/>
          </a:ln>
        </p:spPr>
      </p:pic>
      <p:grpSp>
        <p:nvGrpSpPr>
          <p:cNvPr id="4" name="Group 3">
            <a:extLst>
              <a:ext uri="{FF2B5EF4-FFF2-40B4-BE49-F238E27FC236}">
                <a16:creationId xmlns:a16="http://schemas.microsoft.com/office/drawing/2014/main" xmlns="" id="{43372E71-2DC0-411E-AA48-DFD8AA7D3C16}"/>
              </a:ext>
            </a:extLst>
          </p:cNvPr>
          <p:cNvGrpSpPr/>
          <p:nvPr/>
        </p:nvGrpSpPr>
        <p:grpSpPr>
          <a:xfrm>
            <a:off x="7946942" y="4962125"/>
            <a:ext cx="592394" cy="614192"/>
            <a:chOff x="4917579" y="5305425"/>
            <a:chExt cx="914400" cy="914400"/>
          </a:xfrm>
        </p:grpSpPr>
        <p:sp>
          <p:nvSpPr>
            <p:cNvPr id="3" name="Oval 2">
              <a:extLst>
                <a:ext uri="{FF2B5EF4-FFF2-40B4-BE49-F238E27FC236}">
                  <a16:creationId xmlns:a16="http://schemas.microsoft.com/office/drawing/2014/main" xmlns="" id="{3B365E98-2DE5-4DED-87C4-05CF068B5FDF}"/>
                </a:ext>
              </a:extLst>
            </p:cNvPr>
            <p:cNvSpPr/>
            <p:nvPr/>
          </p:nvSpPr>
          <p:spPr>
            <a:xfrm>
              <a:off x="4917579" y="5305425"/>
              <a:ext cx="914400" cy="914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3074" name="Picture 2" descr="Lupa | Icono Gratis">
              <a:extLst>
                <a:ext uri="{FF2B5EF4-FFF2-40B4-BE49-F238E27FC236}">
                  <a16:creationId xmlns:a16="http://schemas.microsoft.com/office/drawing/2014/main" xmlns="" id="{DF785DB3-F7F5-4B68-9C65-B9011719BC9F}"/>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5141290" y="5532814"/>
              <a:ext cx="459622" cy="459622"/>
            </a:xfrm>
            <a:prstGeom prst="rect">
              <a:avLst/>
            </a:prstGeom>
            <a:noFill/>
            <a:extLst>
              <a:ext uri="{909E8E84-426E-40DD-AFC4-6F175D3DCCD1}">
                <a14:hiddenFill xmlns:a14="http://schemas.microsoft.com/office/drawing/2010/main">
                  <a:solidFill>
                    <a:srgbClr val="FFFFFF"/>
                  </a:solidFill>
                </a14:hiddenFill>
              </a:ext>
            </a:extLst>
          </p:spPr>
        </p:pic>
      </p:grpSp>
      <p:sp>
        <p:nvSpPr>
          <p:cNvPr id="5" name="TextBox 4">
            <a:extLst>
              <a:ext uri="{FF2B5EF4-FFF2-40B4-BE49-F238E27FC236}">
                <a16:creationId xmlns:a16="http://schemas.microsoft.com/office/drawing/2014/main" xmlns="" id="{B7DD2F77-B34D-40B2-B619-CF4A44259944}"/>
              </a:ext>
            </a:extLst>
          </p:cNvPr>
          <p:cNvSpPr txBox="1"/>
          <p:nvPr/>
        </p:nvSpPr>
        <p:spPr>
          <a:xfrm>
            <a:off x="1007885" y="2234262"/>
            <a:ext cx="1666875" cy="307777"/>
          </a:xfrm>
          <a:prstGeom prst="rect">
            <a:avLst/>
          </a:prstGeom>
          <a:noFill/>
        </p:spPr>
        <p:txBody>
          <a:bodyPr wrap="square" rtlCol="0">
            <a:spAutoFit/>
          </a:bodyPr>
          <a:lstStyle/>
          <a:p>
            <a:pPr algn="ctr"/>
            <a:r>
              <a:rPr lang="en-GB" dirty="0">
                <a:latin typeface="Roboto" panose="020B0604020202020204" charset="0"/>
                <a:ea typeface="Roboto" panose="020B0604020202020204" charset="0"/>
              </a:rPr>
              <a:t>Cells</a:t>
            </a:r>
          </a:p>
        </p:txBody>
      </p:sp>
      <p:sp>
        <p:nvSpPr>
          <p:cNvPr id="61" name="TextBox 60">
            <a:extLst>
              <a:ext uri="{FF2B5EF4-FFF2-40B4-BE49-F238E27FC236}">
                <a16:creationId xmlns:a16="http://schemas.microsoft.com/office/drawing/2014/main" xmlns="" id="{98295095-191F-4D5E-BCFA-4BAEA9A58337}"/>
              </a:ext>
            </a:extLst>
          </p:cNvPr>
          <p:cNvSpPr txBox="1"/>
          <p:nvPr/>
        </p:nvSpPr>
        <p:spPr>
          <a:xfrm>
            <a:off x="5248409" y="2226763"/>
            <a:ext cx="1666875" cy="523220"/>
          </a:xfrm>
          <a:prstGeom prst="rect">
            <a:avLst/>
          </a:prstGeom>
          <a:noFill/>
        </p:spPr>
        <p:txBody>
          <a:bodyPr wrap="square" rtlCol="0">
            <a:spAutoFit/>
          </a:bodyPr>
          <a:lstStyle/>
          <a:p>
            <a:pPr algn="ctr"/>
            <a:r>
              <a:rPr lang="en-GB" dirty="0">
                <a:latin typeface="Roboto" panose="020B0604020202020204" charset="0"/>
                <a:ea typeface="Roboto" panose="020B0604020202020204" charset="0"/>
              </a:rPr>
              <a:t>Classification </a:t>
            </a:r>
          </a:p>
          <a:p>
            <a:pPr algn="ctr"/>
            <a:r>
              <a:rPr lang="en-GB" dirty="0">
                <a:latin typeface="Roboto" panose="020B0604020202020204" charset="0"/>
                <a:ea typeface="Roboto" panose="020B0604020202020204" charset="0"/>
              </a:rPr>
              <a:t>Pre-Treatment</a:t>
            </a:r>
          </a:p>
        </p:txBody>
      </p:sp>
      <p:sp>
        <p:nvSpPr>
          <p:cNvPr id="62" name="TextBox 61">
            <a:extLst>
              <a:ext uri="{FF2B5EF4-FFF2-40B4-BE49-F238E27FC236}">
                <a16:creationId xmlns:a16="http://schemas.microsoft.com/office/drawing/2014/main" xmlns="" id="{5A87A11E-1863-4700-BE7D-CE09E61D8206}"/>
              </a:ext>
            </a:extLst>
          </p:cNvPr>
          <p:cNvSpPr txBox="1"/>
          <p:nvPr/>
        </p:nvSpPr>
        <p:spPr>
          <a:xfrm>
            <a:off x="9481718" y="2221850"/>
            <a:ext cx="1666875" cy="523220"/>
          </a:xfrm>
          <a:prstGeom prst="rect">
            <a:avLst/>
          </a:prstGeom>
          <a:noFill/>
        </p:spPr>
        <p:txBody>
          <a:bodyPr wrap="square" rtlCol="0">
            <a:spAutoFit/>
          </a:bodyPr>
          <a:lstStyle/>
          <a:p>
            <a:pPr algn="ctr"/>
            <a:r>
              <a:rPr lang="en-GB" dirty="0">
                <a:latin typeface="Roboto" panose="020B0604020202020204" charset="0"/>
                <a:ea typeface="Roboto" panose="020B0604020202020204" charset="0"/>
              </a:rPr>
              <a:t>Classification </a:t>
            </a:r>
          </a:p>
          <a:p>
            <a:pPr algn="ctr"/>
            <a:r>
              <a:rPr lang="en-GB" dirty="0">
                <a:latin typeface="Roboto" panose="020B0604020202020204" charset="0"/>
                <a:ea typeface="Roboto" panose="020B0604020202020204" charset="0"/>
              </a:rPr>
              <a:t>Post-Treatment</a:t>
            </a:r>
          </a:p>
        </p:txBody>
      </p:sp>
      <p:sp>
        <p:nvSpPr>
          <p:cNvPr id="64" name="Google Shape;254;p3">
            <a:extLst>
              <a:ext uri="{FF2B5EF4-FFF2-40B4-BE49-F238E27FC236}">
                <a16:creationId xmlns:a16="http://schemas.microsoft.com/office/drawing/2014/main" xmlns="" id="{7E9A0948-C6FD-4232-971A-BE5D81085C7A}"/>
              </a:ext>
            </a:extLst>
          </p:cNvPr>
          <p:cNvSpPr txBox="1"/>
          <p:nvPr/>
        </p:nvSpPr>
        <p:spPr>
          <a:xfrm>
            <a:off x="549675" y="470142"/>
            <a:ext cx="11262880" cy="5847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a:buNone/>
            </a:pPr>
            <a:r>
              <a:rPr lang="en-GB" sz="3200" b="0" i="0" u="none" strike="noStrike" cap="none" dirty="0">
                <a:solidFill>
                  <a:schemeClr val="dk1"/>
                </a:solidFill>
                <a:latin typeface="Roboto"/>
                <a:ea typeface="Roboto"/>
                <a:cs typeface="Roboto"/>
                <a:sym typeface="Roboto"/>
              </a:rPr>
              <a:t>Business Problem: Cell Classification in </a:t>
            </a:r>
            <a:r>
              <a:rPr lang="en-GB" sz="3200" b="0" i="0" u="none" strike="noStrike" cap="none" dirty="0" err="1">
                <a:solidFill>
                  <a:schemeClr val="dk1"/>
                </a:solidFill>
                <a:latin typeface="Roboto"/>
                <a:ea typeface="Roboto"/>
                <a:cs typeface="Roboto"/>
                <a:sym typeface="Roboto"/>
              </a:rPr>
              <a:t>Tumors</a:t>
            </a:r>
            <a:endParaRPr lang="en-GB" sz="3200" b="0" i="0" u="none" strike="noStrike" cap="none" dirty="0">
              <a:solidFill>
                <a:schemeClr val="dk1"/>
              </a:solidFill>
              <a:latin typeface="Roboto"/>
              <a:ea typeface="Roboto"/>
              <a:cs typeface="Roboto"/>
              <a:sym typeface="Roboto"/>
            </a:endParaRPr>
          </a:p>
        </p:txBody>
      </p:sp>
      <p:grpSp>
        <p:nvGrpSpPr>
          <p:cNvPr id="65" name="Group 64">
            <a:extLst>
              <a:ext uri="{FF2B5EF4-FFF2-40B4-BE49-F238E27FC236}">
                <a16:creationId xmlns:a16="http://schemas.microsoft.com/office/drawing/2014/main" xmlns="" id="{4CABF437-6148-42A6-96A6-D911C5B9FEDB}"/>
              </a:ext>
            </a:extLst>
          </p:cNvPr>
          <p:cNvGrpSpPr/>
          <p:nvPr/>
        </p:nvGrpSpPr>
        <p:grpSpPr>
          <a:xfrm>
            <a:off x="551579" y="994336"/>
            <a:ext cx="11271054" cy="345896"/>
            <a:chOff x="336452" y="3668665"/>
            <a:chExt cx="11271054" cy="345896"/>
          </a:xfrm>
        </p:grpSpPr>
        <p:pic>
          <p:nvPicPr>
            <p:cNvPr id="66" name="Google Shape;258;p3">
              <a:extLst>
                <a:ext uri="{FF2B5EF4-FFF2-40B4-BE49-F238E27FC236}">
                  <a16:creationId xmlns:a16="http://schemas.microsoft.com/office/drawing/2014/main" xmlns="" id="{D36CF6E1-2084-4360-8E7F-7186A9D25B9A}"/>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336452" y="3668666"/>
              <a:ext cx="345894" cy="345894"/>
            </a:xfrm>
            <a:prstGeom prst="rect">
              <a:avLst/>
            </a:prstGeom>
            <a:noFill/>
            <a:ln>
              <a:noFill/>
            </a:ln>
          </p:spPr>
        </p:pic>
        <p:pic>
          <p:nvPicPr>
            <p:cNvPr id="67" name="Google Shape;258;p3">
              <a:extLst>
                <a:ext uri="{FF2B5EF4-FFF2-40B4-BE49-F238E27FC236}">
                  <a16:creationId xmlns:a16="http://schemas.microsoft.com/office/drawing/2014/main" xmlns="" id="{E1A54EB0-1CD4-4367-90CF-7554F1623BAD}"/>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688877" y="3668666"/>
              <a:ext cx="345894" cy="345894"/>
            </a:xfrm>
            <a:prstGeom prst="rect">
              <a:avLst/>
            </a:prstGeom>
            <a:noFill/>
            <a:ln>
              <a:noFill/>
            </a:ln>
          </p:spPr>
        </p:pic>
        <p:pic>
          <p:nvPicPr>
            <p:cNvPr id="68" name="Google Shape;258;p3">
              <a:extLst>
                <a:ext uri="{FF2B5EF4-FFF2-40B4-BE49-F238E27FC236}">
                  <a16:creationId xmlns:a16="http://schemas.microsoft.com/office/drawing/2014/main" xmlns="" id="{B6B428DC-B1B2-4615-B40A-A724CEC63AF9}"/>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1041302" y="3668665"/>
              <a:ext cx="345894" cy="345894"/>
            </a:xfrm>
            <a:prstGeom prst="rect">
              <a:avLst/>
            </a:prstGeom>
            <a:noFill/>
            <a:ln>
              <a:noFill/>
            </a:ln>
          </p:spPr>
        </p:pic>
        <p:pic>
          <p:nvPicPr>
            <p:cNvPr id="69" name="Google Shape;258;p3">
              <a:extLst>
                <a:ext uri="{FF2B5EF4-FFF2-40B4-BE49-F238E27FC236}">
                  <a16:creationId xmlns:a16="http://schemas.microsoft.com/office/drawing/2014/main" xmlns="" id="{D0A9E538-52F0-4D11-A877-BE0C579C2A34}"/>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1393727" y="3668665"/>
              <a:ext cx="345894" cy="345894"/>
            </a:xfrm>
            <a:prstGeom prst="rect">
              <a:avLst/>
            </a:prstGeom>
            <a:noFill/>
            <a:ln>
              <a:noFill/>
            </a:ln>
          </p:spPr>
        </p:pic>
        <p:pic>
          <p:nvPicPr>
            <p:cNvPr id="70" name="Google Shape;258;p3">
              <a:extLst>
                <a:ext uri="{FF2B5EF4-FFF2-40B4-BE49-F238E27FC236}">
                  <a16:creationId xmlns:a16="http://schemas.microsoft.com/office/drawing/2014/main" xmlns="" id="{6192A2A3-874E-4636-B091-83E9F7D939D3}"/>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1746151" y="3668666"/>
              <a:ext cx="345894" cy="345894"/>
            </a:xfrm>
            <a:prstGeom prst="rect">
              <a:avLst/>
            </a:prstGeom>
            <a:noFill/>
            <a:ln>
              <a:noFill/>
            </a:ln>
          </p:spPr>
        </p:pic>
        <p:pic>
          <p:nvPicPr>
            <p:cNvPr id="71" name="Google Shape;258;p3">
              <a:extLst>
                <a:ext uri="{FF2B5EF4-FFF2-40B4-BE49-F238E27FC236}">
                  <a16:creationId xmlns:a16="http://schemas.microsoft.com/office/drawing/2014/main" xmlns="" id="{FC940F94-7FD1-4447-9199-70CCB9D99328}"/>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2098576" y="3668666"/>
              <a:ext cx="345894" cy="345894"/>
            </a:xfrm>
            <a:prstGeom prst="rect">
              <a:avLst/>
            </a:prstGeom>
            <a:noFill/>
            <a:ln>
              <a:noFill/>
            </a:ln>
          </p:spPr>
        </p:pic>
        <p:pic>
          <p:nvPicPr>
            <p:cNvPr id="72" name="Google Shape;258;p3">
              <a:extLst>
                <a:ext uri="{FF2B5EF4-FFF2-40B4-BE49-F238E27FC236}">
                  <a16:creationId xmlns:a16="http://schemas.microsoft.com/office/drawing/2014/main" xmlns="" id="{9A7D37C4-30FA-49B4-8A1F-416889015FB3}"/>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2451000" y="3668667"/>
              <a:ext cx="345894" cy="345894"/>
            </a:xfrm>
            <a:prstGeom prst="rect">
              <a:avLst/>
            </a:prstGeom>
            <a:noFill/>
            <a:ln>
              <a:noFill/>
            </a:ln>
          </p:spPr>
        </p:pic>
        <p:pic>
          <p:nvPicPr>
            <p:cNvPr id="73" name="Google Shape;258;p3">
              <a:extLst>
                <a:ext uri="{FF2B5EF4-FFF2-40B4-BE49-F238E27FC236}">
                  <a16:creationId xmlns:a16="http://schemas.microsoft.com/office/drawing/2014/main" xmlns="" id="{E357823B-3AED-4294-B920-0B48AFF8B79C}"/>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2803425" y="3668667"/>
              <a:ext cx="345894" cy="345894"/>
            </a:xfrm>
            <a:prstGeom prst="rect">
              <a:avLst/>
            </a:prstGeom>
            <a:noFill/>
            <a:ln>
              <a:noFill/>
            </a:ln>
          </p:spPr>
        </p:pic>
        <p:pic>
          <p:nvPicPr>
            <p:cNvPr id="79" name="Google Shape;258;p3">
              <a:extLst>
                <a:ext uri="{FF2B5EF4-FFF2-40B4-BE49-F238E27FC236}">
                  <a16:creationId xmlns:a16="http://schemas.microsoft.com/office/drawing/2014/main" xmlns="" id="{8E9E565F-9A7D-4E17-8F99-8218F6E0DC71}"/>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3155850" y="3668666"/>
              <a:ext cx="345894" cy="345894"/>
            </a:xfrm>
            <a:prstGeom prst="rect">
              <a:avLst/>
            </a:prstGeom>
            <a:noFill/>
            <a:ln>
              <a:noFill/>
            </a:ln>
          </p:spPr>
        </p:pic>
        <p:pic>
          <p:nvPicPr>
            <p:cNvPr id="80" name="Google Shape;258;p3">
              <a:extLst>
                <a:ext uri="{FF2B5EF4-FFF2-40B4-BE49-F238E27FC236}">
                  <a16:creationId xmlns:a16="http://schemas.microsoft.com/office/drawing/2014/main" xmlns="" id="{0D18BDEB-69D1-4985-B99E-AE03B316ABC9}"/>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3508275" y="3668666"/>
              <a:ext cx="345894" cy="345894"/>
            </a:xfrm>
            <a:prstGeom prst="rect">
              <a:avLst/>
            </a:prstGeom>
            <a:noFill/>
            <a:ln>
              <a:noFill/>
            </a:ln>
          </p:spPr>
        </p:pic>
        <p:pic>
          <p:nvPicPr>
            <p:cNvPr id="83" name="Google Shape;258;p3">
              <a:extLst>
                <a:ext uri="{FF2B5EF4-FFF2-40B4-BE49-F238E27FC236}">
                  <a16:creationId xmlns:a16="http://schemas.microsoft.com/office/drawing/2014/main" xmlns="" id="{0612CD64-4802-4E62-96DE-EDFE408A02B3}"/>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3860699" y="3668667"/>
              <a:ext cx="345894" cy="345894"/>
            </a:xfrm>
            <a:prstGeom prst="rect">
              <a:avLst/>
            </a:prstGeom>
            <a:noFill/>
            <a:ln>
              <a:noFill/>
            </a:ln>
          </p:spPr>
        </p:pic>
        <p:pic>
          <p:nvPicPr>
            <p:cNvPr id="88" name="Google Shape;258;p3">
              <a:extLst>
                <a:ext uri="{FF2B5EF4-FFF2-40B4-BE49-F238E27FC236}">
                  <a16:creationId xmlns:a16="http://schemas.microsoft.com/office/drawing/2014/main" xmlns="" id="{E7C546AE-EF38-4552-A07C-A4BE30630BC2}"/>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4213124" y="3668667"/>
              <a:ext cx="345894" cy="345894"/>
            </a:xfrm>
            <a:prstGeom prst="rect">
              <a:avLst/>
            </a:prstGeom>
            <a:noFill/>
            <a:ln>
              <a:noFill/>
            </a:ln>
          </p:spPr>
        </p:pic>
        <p:pic>
          <p:nvPicPr>
            <p:cNvPr id="90" name="Google Shape;258;p3">
              <a:extLst>
                <a:ext uri="{FF2B5EF4-FFF2-40B4-BE49-F238E27FC236}">
                  <a16:creationId xmlns:a16="http://schemas.microsoft.com/office/drawing/2014/main" xmlns="" id="{462827DC-EC08-41B6-9233-BACFEBCCD9E1}"/>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4565548" y="3668667"/>
              <a:ext cx="345894" cy="345894"/>
            </a:xfrm>
            <a:prstGeom prst="rect">
              <a:avLst/>
            </a:prstGeom>
            <a:noFill/>
            <a:ln>
              <a:noFill/>
            </a:ln>
          </p:spPr>
        </p:pic>
        <p:pic>
          <p:nvPicPr>
            <p:cNvPr id="91" name="Google Shape;258;p3">
              <a:extLst>
                <a:ext uri="{FF2B5EF4-FFF2-40B4-BE49-F238E27FC236}">
                  <a16:creationId xmlns:a16="http://schemas.microsoft.com/office/drawing/2014/main" xmlns="" id="{E135E08C-4AC6-46A0-BFB7-74F939A7D6AE}"/>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4917973" y="3668667"/>
              <a:ext cx="345894" cy="345894"/>
            </a:xfrm>
            <a:prstGeom prst="rect">
              <a:avLst/>
            </a:prstGeom>
            <a:noFill/>
            <a:ln>
              <a:noFill/>
            </a:ln>
          </p:spPr>
        </p:pic>
        <p:pic>
          <p:nvPicPr>
            <p:cNvPr id="92" name="Google Shape;258;p3">
              <a:extLst>
                <a:ext uri="{FF2B5EF4-FFF2-40B4-BE49-F238E27FC236}">
                  <a16:creationId xmlns:a16="http://schemas.microsoft.com/office/drawing/2014/main" xmlns="" id="{5484D5EB-7116-4F5B-9050-3DC91A2203E7}"/>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5270398" y="3668666"/>
              <a:ext cx="345894" cy="345894"/>
            </a:xfrm>
            <a:prstGeom prst="rect">
              <a:avLst/>
            </a:prstGeom>
            <a:noFill/>
            <a:ln>
              <a:noFill/>
            </a:ln>
          </p:spPr>
        </p:pic>
        <p:pic>
          <p:nvPicPr>
            <p:cNvPr id="93" name="Google Shape;258;p3">
              <a:extLst>
                <a:ext uri="{FF2B5EF4-FFF2-40B4-BE49-F238E27FC236}">
                  <a16:creationId xmlns:a16="http://schemas.microsoft.com/office/drawing/2014/main" xmlns="" id="{982E4DDB-EAE9-4E9F-8E9B-1F30EE40B2CE}"/>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5622823" y="3668666"/>
              <a:ext cx="345894" cy="345894"/>
            </a:xfrm>
            <a:prstGeom prst="rect">
              <a:avLst/>
            </a:prstGeom>
            <a:noFill/>
            <a:ln>
              <a:noFill/>
            </a:ln>
          </p:spPr>
        </p:pic>
        <p:pic>
          <p:nvPicPr>
            <p:cNvPr id="94" name="Google Shape;258;p3">
              <a:extLst>
                <a:ext uri="{FF2B5EF4-FFF2-40B4-BE49-F238E27FC236}">
                  <a16:creationId xmlns:a16="http://schemas.microsoft.com/office/drawing/2014/main" xmlns="" id="{BB57C41F-5427-413B-A323-A39D5EE9673B}"/>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5975247" y="3668667"/>
              <a:ext cx="345894" cy="345894"/>
            </a:xfrm>
            <a:prstGeom prst="rect">
              <a:avLst/>
            </a:prstGeom>
            <a:noFill/>
            <a:ln>
              <a:noFill/>
            </a:ln>
          </p:spPr>
        </p:pic>
        <p:pic>
          <p:nvPicPr>
            <p:cNvPr id="95" name="Google Shape;258;p3">
              <a:extLst>
                <a:ext uri="{FF2B5EF4-FFF2-40B4-BE49-F238E27FC236}">
                  <a16:creationId xmlns:a16="http://schemas.microsoft.com/office/drawing/2014/main" xmlns="" id="{42B15441-D460-41FE-AED7-D8F7F25EF6A8}"/>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6327672" y="3668667"/>
              <a:ext cx="345894" cy="345894"/>
            </a:xfrm>
            <a:prstGeom prst="rect">
              <a:avLst/>
            </a:prstGeom>
            <a:noFill/>
            <a:ln>
              <a:noFill/>
            </a:ln>
          </p:spPr>
        </p:pic>
        <p:pic>
          <p:nvPicPr>
            <p:cNvPr id="96" name="Google Shape;258;p3">
              <a:extLst>
                <a:ext uri="{FF2B5EF4-FFF2-40B4-BE49-F238E27FC236}">
                  <a16:creationId xmlns:a16="http://schemas.microsoft.com/office/drawing/2014/main" xmlns="" id="{C66B7685-1D7C-4356-A6D9-A5FE1391CFE7}"/>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6680095" y="3668666"/>
              <a:ext cx="345894" cy="345894"/>
            </a:xfrm>
            <a:prstGeom prst="rect">
              <a:avLst/>
            </a:prstGeom>
            <a:noFill/>
            <a:ln>
              <a:noFill/>
            </a:ln>
          </p:spPr>
        </p:pic>
        <p:pic>
          <p:nvPicPr>
            <p:cNvPr id="97" name="Google Shape;258;p3">
              <a:extLst>
                <a:ext uri="{FF2B5EF4-FFF2-40B4-BE49-F238E27FC236}">
                  <a16:creationId xmlns:a16="http://schemas.microsoft.com/office/drawing/2014/main" xmlns="" id="{04494913-511A-4B71-B8F7-8CA94EC4D490}"/>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7032520" y="3668666"/>
              <a:ext cx="345894" cy="345894"/>
            </a:xfrm>
            <a:prstGeom prst="rect">
              <a:avLst/>
            </a:prstGeom>
            <a:noFill/>
            <a:ln>
              <a:noFill/>
            </a:ln>
          </p:spPr>
        </p:pic>
        <p:pic>
          <p:nvPicPr>
            <p:cNvPr id="98" name="Google Shape;258;p3">
              <a:extLst>
                <a:ext uri="{FF2B5EF4-FFF2-40B4-BE49-F238E27FC236}">
                  <a16:creationId xmlns:a16="http://schemas.microsoft.com/office/drawing/2014/main" xmlns="" id="{722B4A02-86D1-4795-A4DE-F8086C3CA964}"/>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7384945" y="3668665"/>
              <a:ext cx="345894" cy="345894"/>
            </a:xfrm>
            <a:prstGeom prst="rect">
              <a:avLst/>
            </a:prstGeom>
            <a:noFill/>
            <a:ln>
              <a:noFill/>
            </a:ln>
          </p:spPr>
        </p:pic>
        <p:pic>
          <p:nvPicPr>
            <p:cNvPr id="99" name="Google Shape;258;p3">
              <a:extLst>
                <a:ext uri="{FF2B5EF4-FFF2-40B4-BE49-F238E27FC236}">
                  <a16:creationId xmlns:a16="http://schemas.microsoft.com/office/drawing/2014/main" xmlns="" id="{7AD625F7-2B25-42BD-A234-17AF03EBC07F}"/>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7737370" y="3668665"/>
              <a:ext cx="345894" cy="345894"/>
            </a:xfrm>
            <a:prstGeom prst="rect">
              <a:avLst/>
            </a:prstGeom>
            <a:noFill/>
            <a:ln>
              <a:noFill/>
            </a:ln>
          </p:spPr>
        </p:pic>
        <p:pic>
          <p:nvPicPr>
            <p:cNvPr id="100" name="Google Shape;258;p3">
              <a:extLst>
                <a:ext uri="{FF2B5EF4-FFF2-40B4-BE49-F238E27FC236}">
                  <a16:creationId xmlns:a16="http://schemas.microsoft.com/office/drawing/2014/main" xmlns="" id="{1DEB104C-E0DA-4C73-9A81-2A1B0FC00C1B}"/>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8089794" y="3668666"/>
              <a:ext cx="345894" cy="345894"/>
            </a:xfrm>
            <a:prstGeom prst="rect">
              <a:avLst/>
            </a:prstGeom>
            <a:noFill/>
            <a:ln>
              <a:noFill/>
            </a:ln>
          </p:spPr>
        </p:pic>
        <p:pic>
          <p:nvPicPr>
            <p:cNvPr id="101" name="Google Shape;258;p3">
              <a:extLst>
                <a:ext uri="{FF2B5EF4-FFF2-40B4-BE49-F238E27FC236}">
                  <a16:creationId xmlns:a16="http://schemas.microsoft.com/office/drawing/2014/main" xmlns="" id="{475F40E8-6F6C-433C-98AF-BE012D061E65}"/>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8442219" y="3668666"/>
              <a:ext cx="345894" cy="345894"/>
            </a:xfrm>
            <a:prstGeom prst="rect">
              <a:avLst/>
            </a:prstGeom>
            <a:noFill/>
            <a:ln>
              <a:noFill/>
            </a:ln>
          </p:spPr>
        </p:pic>
        <p:pic>
          <p:nvPicPr>
            <p:cNvPr id="102" name="Google Shape;258;p3">
              <a:extLst>
                <a:ext uri="{FF2B5EF4-FFF2-40B4-BE49-F238E27FC236}">
                  <a16:creationId xmlns:a16="http://schemas.microsoft.com/office/drawing/2014/main" xmlns="" id="{75B0B80F-AA5E-4FA7-B9B4-318935518759}"/>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8794643" y="3668667"/>
              <a:ext cx="345894" cy="345894"/>
            </a:xfrm>
            <a:prstGeom prst="rect">
              <a:avLst/>
            </a:prstGeom>
            <a:noFill/>
            <a:ln>
              <a:noFill/>
            </a:ln>
          </p:spPr>
        </p:pic>
        <p:pic>
          <p:nvPicPr>
            <p:cNvPr id="103" name="Google Shape;258;p3">
              <a:extLst>
                <a:ext uri="{FF2B5EF4-FFF2-40B4-BE49-F238E27FC236}">
                  <a16:creationId xmlns:a16="http://schemas.microsoft.com/office/drawing/2014/main" xmlns="" id="{11261724-5B47-43E9-9709-FA6A7D541245}"/>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9147068" y="3668667"/>
              <a:ext cx="345894" cy="345894"/>
            </a:xfrm>
            <a:prstGeom prst="rect">
              <a:avLst/>
            </a:prstGeom>
            <a:noFill/>
            <a:ln>
              <a:noFill/>
            </a:ln>
          </p:spPr>
        </p:pic>
        <p:pic>
          <p:nvPicPr>
            <p:cNvPr id="104" name="Google Shape;258;p3">
              <a:extLst>
                <a:ext uri="{FF2B5EF4-FFF2-40B4-BE49-F238E27FC236}">
                  <a16:creationId xmlns:a16="http://schemas.microsoft.com/office/drawing/2014/main" xmlns="" id="{EE0C628D-7C2A-47CD-9BDE-A9D93AAEB667}"/>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9499493" y="3668666"/>
              <a:ext cx="345894" cy="345894"/>
            </a:xfrm>
            <a:prstGeom prst="rect">
              <a:avLst/>
            </a:prstGeom>
            <a:noFill/>
            <a:ln>
              <a:noFill/>
            </a:ln>
          </p:spPr>
        </p:pic>
        <p:pic>
          <p:nvPicPr>
            <p:cNvPr id="105" name="Google Shape;258;p3">
              <a:extLst>
                <a:ext uri="{FF2B5EF4-FFF2-40B4-BE49-F238E27FC236}">
                  <a16:creationId xmlns:a16="http://schemas.microsoft.com/office/drawing/2014/main" xmlns="" id="{8FE36C57-0B6D-4633-B75F-9BA55FC331EF}"/>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9851914" y="3668665"/>
              <a:ext cx="345894" cy="345894"/>
            </a:xfrm>
            <a:prstGeom prst="rect">
              <a:avLst/>
            </a:prstGeom>
            <a:noFill/>
            <a:ln>
              <a:noFill/>
            </a:ln>
          </p:spPr>
        </p:pic>
        <p:pic>
          <p:nvPicPr>
            <p:cNvPr id="106" name="Google Shape;258;p3">
              <a:extLst>
                <a:ext uri="{FF2B5EF4-FFF2-40B4-BE49-F238E27FC236}">
                  <a16:creationId xmlns:a16="http://schemas.microsoft.com/office/drawing/2014/main" xmlns="" id="{EF8ED709-6BD7-4795-91F4-233C74890DDB}"/>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10204339" y="3668665"/>
              <a:ext cx="345894" cy="345894"/>
            </a:xfrm>
            <a:prstGeom prst="rect">
              <a:avLst/>
            </a:prstGeom>
            <a:noFill/>
            <a:ln>
              <a:noFill/>
            </a:ln>
          </p:spPr>
        </p:pic>
        <p:pic>
          <p:nvPicPr>
            <p:cNvPr id="107" name="Google Shape;258;p3">
              <a:extLst>
                <a:ext uri="{FF2B5EF4-FFF2-40B4-BE49-F238E27FC236}">
                  <a16:creationId xmlns:a16="http://schemas.microsoft.com/office/drawing/2014/main" xmlns="" id="{C0E1466C-DC35-4F3B-9440-C6D6D4847E73}"/>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10556763" y="3668666"/>
              <a:ext cx="345894" cy="345894"/>
            </a:xfrm>
            <a:prstGeom prst="rect">
              <a:avLst/>
            </a:prstGeom>
            <a:noFill/>
            <a:ln>
              <a:noFill/>
            </a:ln>
          </p:spPr>
        </p:pic>
        <p:pic>
          <p:nvPicPr>
            <p:cNvPr id="108" name="Google Shape;258;p3">
              <a:extLst>
                <a:ext uri="{FF2B5EF4-FFF2-40B4-BE49-F238E27FC236}">
                  <a16:creationId xmlns:a16="http://schemas.microsoft.com/office/drawing/2014/main" xmlns="" id="{8E17621B-79C4-4D92-8E05-75F8803647C1}"/>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10909188" y="3668666"/>
              <a:ext cx="345894" cy="345894"/>
            </a:xfrm>
            <a:prstGeom prst="rect">
              <a:avLst/>
            </a:prstGeom>
            <a:noFill/>
            <a:ln>
              <a:noFill/>
            </a:ln>
          </p:spPr>
        </p:pic>
        <p:pic>
          <p:nvPicPr>
            <p:cNvPr id="109" name="Google Shape;258;p3">
              <a:extLst>
                <a:ext uri="{FF2B5EF4-FFF2-40B4-BE49-F238E27FC236}">
                  <a16:creationId xmlns:a16="http://schemas.microsoft.com/office/drawing/2014/main" xmlns="" id="{521202C2-2443-49C3-B235-16AB762ACAA0}"/>
                </a:ext>
              </a:extLst>
            </p:cNvPr>
            <p:cNvPicPr preferRelativeResize="0">
              <a:picLocks noChangeAspect="1"/>
            </p:cNvPicPr>
            <p:nvPr/>
          </p:nvPicPr>
          <p:blipFill rotWithShape="1">
            <a:blip r:embed="rId12">
              <a:alphaModFix/>
              <a:duotone>
                <a:schemeClr val="accent3">
                  <a:shade val="45000"/>
                  <a:satMod val="135000"/>
                </a:schemeClr>
                <a:prstClr val="white"/>
              </a:duotone>
            </a:blip>
            <a:srcRect/>
            <a:stretch/>
          </p:blipFill>
          <p:spPr>
            <a:xfrm rot="2712785">
              <a:off x="11261612" y="3668667"/>
              <a:ext cx="345894" cy="345894"/>
            </a:xfrm>
            <a:prstGeom prst="rect">
              <a:avLst/>
            </a:prstGeom>
            <a:noFill/>
            <a:ln>
              <a:noFill/>
            </a:ln>
          </p:spPr>
        </p:pic>
      </p:grpSp>
      <p:sp>
        <p:nvSpPr>
          <p:cNvPr id="84" name="TextBox 4">
            <a:extLst>
              <a:ext uri="{FF2B5EF4-FFF2-40B4-BE49-F238E27FC236}">
                <a16:creationId xmlns:a16="http://schemas.microsoft.com/office/drawing/2014/main" xmlns="" id="{B7DD2F77-B34D-40B2-B619-CF4A44259944}"/>
              </a:ext>
            </a:extLst>
          </p:cNvPr>
          <p:cNvSpPr txBox="1"/>
          <p:nvPr/>
        </p:nvSpPr>
        <p:spPr>
          <a:xfrm>
            <a:off x="7489068" y="5648878"/>
            <a:ext cx="1666875" cy="307777"/>
          </a:xfrm>
          <a:prstGeom prst="rect">
            <a:avLst/>
          </a:prstGeom>
          <a:noFill/>
        </p:spPr>
        <p:txBody>
          <a:bodyPr wrap="square" rtlCol="0">
            <a:spAutoFit/>
          </a:bodyPr>
          <a:lstStyle/>
          <a:p>
            <a:pPr algn="ctr"/>
            <a:r>
              <a:rPr lang="en-GB" dirty="0">
                <a:latin typeface="Roboto" panose="020B0604020202020204" charset="0"/>
                <a:ea typeface="Roboto" panose="020B0604020202020204" charset="0"/>
              </a:rPr>
              <a:t>Comparison</a:t>
            </a:r>
          </a:p>
        </p:txBody>
      </p:sp>
      <p:sp>
        <p:nvSpPr>
          <p:cNvPr id="89" name="TextBox 4">
            <a:extLst>
              <a:ext uri="{FF2B5EF4-FFF2-40B4-BE49-F238E27FC236}">
                <a16:creationId xmlns:a16="http://schemas.microsoft.com/office/drawing/2014/main" xmlns="" id="{B7DD2F77-B34D-40B2-B619-CF4A44259944}"/>
              </a:ext>
            </a:extLst>
          </p:cNvPr>
          <p:cNvSpPr txBox="1"/>
          <p:nvPr/>
        </p:nvSpPr>
        <p:spPr>
          <a:xfrm>
            <a:off x="7420594" y="2230435"/>
            <a:ext cx="1666875" cy="307777"/>
          </a:xfrm>
          <a:prstGeom prst="rect">
            <a:avLst/>
          </a:prstGeom>
          <a:noFill/>
        </p:spPr>
        <p:txBody>
          <a:bodyPr wrap="square" rtlCol="0">
            <a:spAutoFit/>
          </a:bodyPr>
          <a:lstStyle/>
          <a:p>
            <a:pPr algn="ctr"/>
            <a:r>
              <a:rPr lang="en-GB" dirty="0">
                <a:latin typeface="Roboto" panose="020B0604020202020204" charset="0"/>
                <a:ea typeface="Roboto" panose="020B0604020202020204" charset="0"/>
              </a:rPr>
              <a:t>Treatment</a:t>
            </a:r>
          </a:p>
        </p:txBody>
      </p:sp>
      <p:grpSp>
        <p:nvGrpSpPr>
          <p:cNvPr id="6" name="Gruppieren 5"/>
          <p:cNvGrpSpPr/>
          <p:nvPr/>
        </p:nvGrpSpPr>
        <p:grpSpPr>
          <a:xfrm>
            <a:off x="3133599" y="2197957"/>
            <a:ext cx="1380537" cy="1311380"/>
            <a:chOff x="3133599" y="2197957"/>
            <a:chExt cx="1380537" cy="1311380"/>
          </a:xfrm>
        </p:grpSpPr>
        <p:grpSp>
          <p:nvGrpSpPr>
            <p:cNvPr id="85" name="Google Shape;250;p3"/>
            <p:cNvGrpSpPr/>
            <p:nvPr/>
          </p:nvGrpSpPr>
          <p:grpSpPr>
            <a:xfrm>
              <a:off x="3557465" y="2846980"/>
              <a:ext cx="532806" cy="662357"/>
              <a:chOff x="4849579" y="1761429"/>
              <a:chExt cx="2246478" cy="2246478"/>
            </a:xfrm>
          </p:grpSpPr>
          <p:pic>
            <p:nvPicPr>
              <p:cNvPr id="86" name="Google Shape;251;p3" descr="Icon&#10;&#10;Description automatically generated"/>
              <p:cNvPicPr preferRelativeResize="0"/>
              <p:nvPr/>
            </p:nvPicPr>
            <p:blipFill rotWithShape="1">
              <a:blip r:embed="rId13">
                <a:alphaModFix/>
              </a:blip>
              <a:srcRect/>
              <a:stretch/>
            </p:blipFill>
            <p:spPr>
              <a:xfrm>
                <a:off x="5572345" y="2241755"/>
                <a:ext cx="830441" cy="830441"/>
              </a:xfrm>
              <a:prstGeom prst="rect">
                <a:avLst/>
              </a:prstGeom>
              <a:noFill/>
              <a:ln>
                <a:noFill/>
              </a:ln>
            </p:spPr>
          </p:pic>
          <p:pic>
            <p:nvPicPr>
              <p:cNvPr id="87" name="Google Shape;252;p3" descr="Shape&#10;&#10;Description automatically generated with low confidence"/>
              <p:cNvPicPr preferRelativeResize="0"/>
              <p:nvPr/>
            </p:nvPicPr>
            <p:blipFill rotWithShape="1">
              <a:blip r:embed="rId14">
                <a:alphaModFix/>
              </a:blip>
              <a:srcRect/>
              <a:stretch/>
            </p:blipFill>
            <p:spPr>
              <a:xfrm>
                <a:off x="4849579" y="1761429"/>
                <a:ext cx="2246478" cy="2246478"/>
              </a:xfrm>
              <a:prstGeom prst="rect">
                <a:avLst/>
              </a:prstGeom>
              <a:noFill/>
              <a:ln>
                <a:noFill/>
              </a:ln>
            </p:spPr>
          </p:pic>
        </p:grpSp>
        <p:sp>
          <p:nvSpPr>
            <p:cNvPr id="110" name="TextBox 4">
              <a:extLst>
                <a:ext uri="{FF2B5EF4-FFF2-40B4-BE49-F238E27FC236}">
                  <a16:creationId xmlns:a16="http://schemas.microsoft.com/office/drawing/2014/main" xmlns="" id="{B7DD2F77-B34D-40B2-B619-CF4A44259944}"/>
                </a:ext>
              </a:extLst>
            </p:cNvPr>
            <p:cNvSpPr txBox="1"/>
            <p:nvPr/>
          </p:nvSpPr>
          <p:spPr>
            <a:xfrm>
              <a:off x="3133599" y="2197957"/>
              <a:ext cx="1380537" cy="523220"/>
            </a:xfrm>
            <a:prstGeom prst="rect">
              <a:avLst/>
            </a:prstGeom>
            <a:noFill/>
          </p:spPr>
          <p:txBody>
            <a:bodyPr wrap="square" rtlCol="0">
              <a:spAutoFit/>
            </a:bodyPr>
            <a:lstStyle/>
            <a:p>
              <a:pPr algn="ctr"/>
              <a:r>
                <a:rPr lang="en-GB" dirty="0">
                  <a:latin typeface="Roboto" panose="020B0604020202020204" charset="0"/>
                  <a:ea typeface="Roboto" panose="020B0604020202020204" charset="0"/>
                </a:rPr>
                <a:t>Classification Tool</a:t>
              </a:r>
            </a:p>
          </p:txBody>
        </p:sp>
      </p:grpSp>
      <p:grpSp>
        <p:nvGrpSpPr>
          <p:cNvPr id="133" name="Gruppieren 132"/>
          <p:cNvGrpSpPr/>
          <p:nvPr/>
        </p:nvGrpSpPr>
        <p:grpSpPr>
          <a:xfrm>
            <a:off x="9925878" y="185530"/>
            <a:ext cx="1968391" cy="887896"/>
            <a:chOff x="9925878" y="185530"/>
            <a:chExt cx="1968391" cy="887896"/>
          </a:xfrm>
        </p:grpSpPr>
        <p:grpSp>
          <p:nvGrpSpPr>
            <p:cNvPr id="134" name="Gruppieren 133"/>
            <p:cNvGrpSpPr>
              <a:grpSpLocks noChangeAspect="1"/>
            </p:cNvGrpSpPr>
            <p:nvPr/>
          </p:nvGrpSpPr>
          <p:grpSpPr>
            <a:xfrm>
              <a:off x="10069913" y="359999"/>
              <a:ext cx="1734877" cy="659763"/>
              <a:chOff x="9661543" y="5946"/>
              <a:chExt cx="2410646" cy="916754"/>
            </a:xfrm>
          </p:grpSpPr>
          <p:pic>
            <p:nvPicPr>
              <p:cNvPr id="136" name="Google Shape;157;p33" descr="Text&#10;&#10;Description automatically generated">
                <a:extLst>
                  <a:ext uri="{FF2B5EF4-FFF2-40B4-BE49-F238E27FC236}">
                    <a16:creationId xmlns:a16="http://schemas.microsoft.com/office/drawing/2014/main" xmlns="" id="{529C00AC-1439-491C-AA3F-904B9D8B65B6}"/>
                  </a:ext>
                </a:extLst>
              </p:cNvPr>
              <p:cNvPicPr preferRelativeResize="0">
                <a:picLocks noChangeAspect="1"/>
              </p:cNvPicPr>
              <p:nvPr/>
            </p:nvPicPr>
            <p:blipFill rotWithShape="1">
              <a:blip r:embed="rId15">
                <a:alphaModFix/>
              </a:blip>
              <a:srcRect/>
              <a:stretch/>
            </p:blipFill>
            <p:spPr>
              <a:xfrm>
                <a:off x="9661543" y="365125"/>
                <a:ext cx="1123629" cy="308370"/>
              </a:xfrm>
              <a:prstGeom prst="rect">
                <a:avLst/>
              </a:prstGeom>
              <a:noFill/>
              <a:ln>
                <a:noFill/>
              </a:ln>
            </p:spPr>
          </p:pic>
          <p:grpSp>
            <p:nvGrpSpPr>
              <p:cNvPr id="137" name="Group 14">
                <a:extLst>
                  <a:ext uri="{FF2B5EF4-FFF2-40B4-BE49-F238E27FC236}">
                    <a16:creationId xmlns:a16="http://schemas.microsoft.com/office/drawing/2014/main" xmlns="" id="{454E3B3B-22E2-41AB-8B8A-3F7FFD813E24}"/>
                  </a:ext>
                </a:extLst>
              </p:cNvPr>
              <p:cNvGrpSpPr>
                <a:grpSpLocks noChangeAspect="1"/>
              </p:cNvGrpSpPr>
              <p:nvPr/>
            </p:nvGrpSpPr>
            <p:grpSpPr>
              <a:xfrm flipH="1">
                <a:off x="10909131" y="5946"/>
                <a:ext cx="1163058" cy="916754"/>
                <a:chOff x="50870" y="0"/>
                <a:chExt cx="1894963" cy="1439947"/>
              </a:xfrm>
            </p:grpSpPr>
            <p:grpSp>
              <p:nvGrpSpPr>
                <p:cNvPr id="138" name="Group 15">
                  <a:extLst>
                    <a:ext uri="{FF2B5EF4-FFF2-40B4-BE49-F238E27FC236}">
                      <a16:creationId xmlns:a16="http://schemas.microsoft.com/office/drawing/2014/main" xmlns="" id="{7D5E581E-505C-4F33-9F7D-295C137B9D3C}"/>
                    </a:ext>
                  </a:extLst>
                </p:cNvPr>
                <p:cNvGrpSpPr>
                  <a:grpSpLocks noChangeAspect="1"/>
                </p:cNvGrpSpPr>
                <p:nvPr/>
              </p:nvGrpSpPr>
              <p:grpSpPr>
                <a:xfrm>
                  <a:off x="333740" y="0"/>
                  <a:ext cx="1100991" cy="1238157"/>
                  <a:chOff x="559838" y="186446"/>
                  <a:chExt cx="1659388" cy="1866122"/>
                </a:xfrm>
              </p:grpSpPr>
              <p:pic>
                <p:nvPicPr>
                  <p:cNvPr id="145" name="Google Shape;118;p30" descr="A picture containing text, clipart&#10;&#10;Description automatically generated">
                    <a:extLst>
                      <a:ext uri="{FF2B5EF4-FFF2-40B4-BE49-F238E27FC236}">
                        <a16:creationId xmlns:a16="http://schemas.microsoft.com/office/drawing/2014/main" xmlns="" id="{E58771FE-547E-486B-A606-3CB5A2B496A8}"/>
                      </a:ext>
                    </a:extLst>
                  </p:cNvPr>
                  <p:cNvPicPr preferRelativeResize="0">
                    <a:picLocks noChangeAspect="1"/>
                  </p:cNvPicPr>
                  <p:nvPr/>
                </p:nvPicPr>
                <p:blipFill rotWithShape="1">
                  <a:blip r:embed="rId16">
                    <a:alphaModFix amt="35000"/>
                  </a:blip>
                  <a:srcRect l="54308" t="1785" r="26968" b="55511"/>
                  <a:stretch/>
                </p:blipFill>
                <p:spPr>
                  <a:xfrm flipH="1">
                    <a:off x="559838" y="186446"/>
                    <a:ext cx="1659388" cy="1866122"/>
                  </a:xfrm>
                  <a:prstGeom prst="rect">
                    <a:avLst/>
                  </a:prstGeom>
                  <a:noFill/>
                  <a:ln>
                    <a:noFill/>
                  </a:ln>
                </p:spPr>
              </p:pic>
              <p:sp>
                <p:nvSpPr>
                  <p:cNvPr id="146" name="Rectangle 23">
                    <a:extLst>
                      <a:ext uri="{FF2B5EF4-FFF2-40B4-BE49-F238E27FC236}">
                        <a16:creationId xmlns:a16="http://schemas.microsoft.com/office/drawing/2014/main" xmlns="" id="{2D9F64FC-F106-42E4-8C63-5E5812C50DED}"/>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39" name="Group 16">
                  <a:extLst>
                    <a:ext uri="{FF2B5EF4-FFF2-40B4-BE49-F238E27FC236}">
                      <a16:creationId xmlns:a16="http://schemas.microsoft.com/office/drawing/2014/main" xmlns="" id="{6E6AA8BF-03C7-4B71-846C-8880FC722150}"/>
                    </a:ext>
                  </a:extLst>
                </p:cNvPr>
                <p:cNvGrpSpPr>
                  <a:grpSpLocks noChangeAspect="1"/>
                </p:cNvGrpSpPr>
                <p:nvPr/>
              </p:nvGrpSpPr>
              <p:grpSpPr>
                <a:xfrm rot="16627021">
                  <a:off x="1345194" y="519387"/>
                  <a:ext cx="565418" cy="635860"/>
                  <a:chOff x="559838" y="186446"/>
                  <a:chExt cx="1659388" cy="1866122"/>
                </a:xfrm>
              </p:grpSpPr>
              <p:pic>
                <p:nvPicPr>
                  <p:cNvPr id="143" name="Google Shape;118;p30" descr="A picture containing text, clipart&#10;&#10;Description automatically generated">
                    <a:extLst>
                      <a:ext uri="{FF2B5EF4-FFF2-40B4-BE49-F238E27FC236}">
                        <a16:creationId xmlns:a16="http://schemas.microsoft.com/office/drawing/2014/main" xmlns="" id="{0840A10F-27FE-483E-AB56-3953502AACA6}"/>
                      </a:ext>
                    </a:extLst>
                  </p:cNvPr>
                  <p:cNvPicPr preferRelativeResize="0">
                    <a:picLocks noChangeAspect="1"/>
                  </p:cNvPicPr>
                  <p:nvPr/>
                </p:nvPicPr>
                <p:blipFill rotWithShape="1">
                  <a:blip r:embed="rId16">
                    <a:alphaModFix amt="35000"/>
                  </a:blip>
                  <a:srcRect l="54308" t="1785" r="26968" b="55511"/>
                  <a:stretch/>
                </p:blipFill>
                <p:spPr>
                  <a:xfrm flipH="1">
                    <a:off x="559838" y="186446"/>
                    <a:ext cx="1659388" cy="1866122"/>
                  </a:xfrm>
                  <a:prstGeom prst="rect">
                    <a:avLst/>
                  </a:prstGeom>
                  <a:noFill/>
                  <a:ln>
                    <a:noFill/>
                  </a:ln>
                </p:spPr>
              </p:pic>
              <p:sp>
                <p:nvSpPr>
                  <p:cNvPr id="144" name="Rectangle 21">
                    <a:extLst>
                      <a:ext uri="{FF2B5EF4-FFF2-40B4-BE49-F238E27FC236}">
                        <a16:creationId xmlns:a16="http://schemas.microsoft.com/office/drawing/2014/main" xmlns="" id="{F29A7939-6D16-4873-9B22-56AD00289505}"/>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40" name="Group 17">
                  <a:extLst>
                    <a:ext uri="{FF2B5EF4-FFF2-40B4-BE49-F238E27FC236}">
                      <a16:creationId xmlns:a16="http://schemas.microsoft.com/office/drawing/2014/main" xmlns="" id="{2A98AA4F-BBAA-4FA0-AB20-976F91D4A0B6}"/>
                    </a:ext>
                  </a:extLst>
                </p:cNvPr>
                <p:cNvGrpSpPr>
                  <a:grpSpLocks noChangeAspect="1"/>
                </p:cNvGrpSpPr>
                <p:nvPr/>
              </p:nvGrpSpPr>
              <p:grpSpPr>
                <a:xfrm rot="16627021">
                  <a:off x="86091" y="839308"/>
                  <a:ext cx="565418" cy="635860"/>
                  <a:chOff x="559838" y="186446"/>
                  <a:chExt cx="1659388" cy="1866122"/>
                </a:xfrm>
              </p:grpSpPr>
              <p:pic>
                <p:nvPicPr>
                  <p:cNvPr id="141" name="Google Shape;118;p30" descr="A picture containing text, clipart&#10;&#10;Description automatically generated">
                    <a:extLst>
                      <a:ext uri="{FF2B5EF4-FFF2-40B4-BE49-F238E27FC236}">
                        <a16:creationId xmlns:a16="http://schemas.microsoft.com/office/drawing/2014/main" xmlns="" id="{20BB8493-935B-4B93-B604-0BB418BD6064}"/>
                      </a:ext>
                    </a:extLst>
                  </p:cNvPr>
                  <p:cNvPicPr preferRelativeResize="0">
                    <a:picLocks noChangeAspect="1"/>
                  </p:cNvPicPr>
                  <p:nvPr/>
                </p:nvPicPr>
                <p:blipFill rotWithShape="1">
                  <a:blip r:embed="rId16">
                    <a:alphaModFix amt="35000"/>
                  </a:blip>
                  <a:srcRect l="54308" t="1785" r="26968" b="55511"/>
                  <a:stretch/>
                </p:blipFill>
                <p:spPr>
                  <a:xfrm flipH="1">
                    <a:off x="559838" y="186446"/>
                    <a:ext cx="1659388" cy="1866122"/>
                  </a:xfrm>
                  <a:prstGeom prst="rect">
                    <a:avLst/>
                  </a:prstGeom>
                  <a:noFill/>
                  <a:ln>
                    <a:noFill/>
                  </a:ln>
                </p:spPr>
              </p:pic>
              <p:sp>
                <p:nvSpPr>
                  <p:cNvPr id="142" name="Rectangle 19">
                    <a:extLst>
                      <a:ext uri="{FF2B5EF4-FFF2-40B4-BE49-F238E27FC236}">
                        <a16:creationId xmlns:a16="http://schemas.microsoft.com/office/drawing/2014/main" xmlns="" id="{CCC6CE18-C25E-4280-92CE-1211DE42E03F}"/>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grpSp>
        <p:sp>
          <p:nvSpPr>
            <p:cNvPr id="135" name="Rechteck 134"/>
            <p:cNvSpPr/>
            <p:nvPr/>
          </p:nvSpPr>
          <p:spPr>
            <a:xfrm>
              <a:off x="9925878" y="185530"/>
              <a:ext cx="1968391" cy="887896"/>
            </a:xfrm>
            <a:prstGeom prst="rect">
              <a:avLst/>
            </a:prstGeom>
            <a:solidFill>
              <a:schemeClr val="bg1">
                <a:alpha val="59000"/>
              </a:schemeClr>
            </a:solid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pic>
        <p:nvPicPr>
          <p:cNvPr id="111" name="Google Shape;157;p33" descr="Text&#10;&#10;Description automatically generated">
            <a:extLst>
              <a:ext uri="{FF2B5EF4-FFF2-40B4-BE49-F238E27FC236}">
                <a16:creationId xmlns:a16="http://schemas.microsoft.com/office/drawing/2014/main" xmlns="" id="{529C00AC-1439-491C-AA3F-904B9D8B65B6}"/>
              </a:ext>
            </a:extLst>
          </p:cNvPr>
          <p:cNvPicPr preferRelativeResize="0"/>
          <p:nvPr/>
        </p:nvPicPr>
        <p:blipFill rotWithShape="1">
          <a:blip r:embed="rId15">
            <a:alphaModFix/>
          </a:blip>
          <a:srcRect/>
          <a:stretch/>
        </p:blipFill>
        <p:spPr>
          <a:xfrm>
            <a:off x="722043" y="5452772"/>
            <a:ext cx="1875775" cy="514790"/>
          </a:xfrm>
          <a:prstGeom prst="rect">
            <a:avLst/>
          </a:prstGeom>
          <a:noFill/>
          <a:ln>
            <a:noFill/>
          </a:ln>
        </p:spPr>
      </p:pic>
      <p:pic>
        <p:nvPicPr>
          <p:cNvPr id="112" name="Graphic 3" descr="Handshake with solid fill">
            <a:extLst>
              <a:ext uri="{FF2B5EF4-FFF2-40B4-BE49-F238E27FC236}">
                <a16:creationId xmlns:a16="http://schemas.microsoft.com/office/drawing/2014/main" xmlns="" id="{0C6DD9AB-CE51-D347-81E4-49C512351B9E}"/>
              </a:ext>
            </a:extLst>
          </p:cNvPr>
          <p:cNvPicPr>
            <a:picLocks noChangeAspect="1"/>
          </p:cNvPicPr>
          <p:nvPr/>
        </p:nvPicPr>
        <p:blipFill>
          <a:blip r:embed="rId17">
            <a:extLst>
              <a:ext uri="{96DAC541-7B7A-43D3-8B79-37D633B846F1}">
                <asvg:svgBlip xmlns:asvg="http://schemas.microsoft.com/office/drawing/2016/SVG/main" xmlns="" r:embed="rId18"/>
              </a:ext>
            </a:extLst>
          </a:blip>
          <a:stretch>
            <a:fillRect/>
          </a:stretch>
        </p:blipFill>
        <p:spPr>
          <a:xfrm>
            <a:off x="2714947" y="5452772"/>
            <a:ext cx="742299" cy="742299"/>
          </a:xfrm>
          <a:prstGeom prst="rect">
            <a:avLst/>
          </a:prstGeom>
        </p:spPr>
      </p:pic>
    </p:spTree>
    <p:extLst>
      <p:ext uri="{BB962C8B-B14F-4D97-AF65-F5344CB8AC3E}">
        <p14:creationId xmlns:p14="http://schemas.microsoft.com/office/powerpoint/2010/main" val="2150316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1"/>
                                        </p:tgtEl>
                                        <p:attrNameLst>
                                          <p:attrName>style.visibility</p:attrName>
                                        </p:attrNameLst>
                                      </p:cBhvr>
                                      <p:to>
                                        <p:strVal val="visible"/>
                                      </p:to>
                                    </p:set>
                                  </p:childTnLst>
                                </p:cTn>
                              </p:par>
                            </p:childTnLst>
                          </p:cTn>
                        </p:par>
                        <p:par>
                          <p:cTn id="7" fill="hold">
                            <p:stCondLst>
                              <p:cond delay="0"/>
                            </p:stCondLst>
                            <p:childTnLst>
                              <p:par>
                                <p:cTn id="8" presetID="42" presetClass="path" presetSubtype="0" accel="50000" decel="50000" fill="hold" nodeType="afterEffect">
                                  <p:stCondLst>
                                    <p:cond delay="0"/>
                                  </p:stCondLst>
                                  <p:childTnLst>
                                    <p:animMotion origin="layout" path="M -0.00299 0.0007 L -0.00299 0.4176 " pathEditMode="relative" rAng="0" ptsTypes="AA">
                                      <p:cBhvr>
                                        <p:cTn id="9" dur="2000" fill="hold"/>
                                        <p:tgtEl>
                                          <p:spTgt spid="6"/>
                                        </p:tgtEl>
                                        <p:attrNameLst>
                                          <p:attrName>ppt_x</p:attrName>
                                          <p:attrName>ppt_y</p:attrName>
                                        </p:attrNameLst>
                                      </p:cBhvr>
                                      <p:rCtr x="0" y="20833"/>
                                    </p:animMotion>
                                  </p:childTnLst>
                                </p:cTn>
                              </p:par>
                            </p:childTnLst>
                          </p:cTn>
                        </p:par>
                        <p:par>
                          <p:cTn id="10" fill="hold">
                            <p:stCondLst>
                              <p:cond delay="2000"/>
                            </p:stCondLst>
                            <p:childTnLst>
                              <p:par>
                                <p:cTn id="11" presetID="1" presetClass="entr" presetSubtype="0" fill="hold" nodeType="afterEffect">
                                  <p:stCondLst>
                                    <p:cond delay="0"/>
                                  </p:stCondLst>
                                  <p:childTnLst>
                                    <p:set>
                                      <p:cBhvr>
                                        <p:cTn id="12" dur="1" fill="hold">
                                          <p:stCondLst>
                                            <p:cond delay="0"/>
                                          </p:stCondLst>
                                        </p:cTn>
                                        <p:tgtEl>
                                          <p:spTgt spid="1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5"/>
        <p:cNvGrpSpPr/>
        <p:nvPr/>
      </p:nvGrpSpPr>
      <p:grpSpPr>
        <a:xfrm>
          <a:off x="0" y="0"/>
          <a:ext cx="0" cy="0"/>
          <a:chOff x="0" y="0"/>
          <a:chExt cx="0" cy="0"/>
        </a:xfrm>
      </p:grpSpPr>
      <p:sp>
        <p:nvSpPr>
          <p:cNvPr id="254" name="Google Shape;254;p3"/>
          <p:cNvSpPr txBox="1"/>
          <p:nvPr/>
        </p:nvSpPr>
        <p:spPr>
          <a:xfrm>
            <a:off x="549675" y="470142"/>
            <a:ext cx="11262880" cy="584735"/>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3200"/>
              <a:buFont typeface="Arial"/>
              <a:buNone/>
            </a:pPr>
            <a:r>
              <a:rPr lang="en-GB" sz="3200" b="0" i="0" u="none" strike="noStrike" cap="none" dirty="0">
                <a:solidFill>
                  <a:schemeClr val="dk1"/>
                </a:solidFill>
                <a:latin typeface="Roboto"/>
                <a:ea typeface="Roboto"/>
                <a:cs typeface="Roboto"/>
                <a:sym typeface="Roboto"/>
              </a:rPr>
              <a:t>Background</a:t>
            </a:r>
            <a:endParaRPr sz="3200" b="0" i="0" u="none" strike="noStrike" cap="none" dirty="0">
              <a:solidFill>
                <a:schemeClr val="dk1"/>
              </a:solidFill>
              <a:latin typeface="Roboto"/>
              <a:ea typeface="Roboto"/>
              <a:cs typeface="Roboto"/>
              <a:sym typeface="Roboto"/>
            </a:endParaRPr>
          </a:p>
        </p:txBody>
      </p:sp>
      <p:grpSp>
        <p:nvGrpSpPr>
          <p:cNvPr id="22" name="Group 21">
            <a:extLst>
              <a:ext uri="{FF2B5EF4-FFF2-40B4-BE49-F238E27FC236}">
                <a16:creationId xmlns:a16="http://schemas.microsoft.com/office/drawing/2014/main" xmlns="" id="{AE57B56D-F379-4961-8BC9-3ACE11E92D9E}"/>
              </a:ext>
            </a:extLst>
          </p:cNvPr>
          <p:cNvGrpSpPr/>
          <p:nvPr/>
        </p:nvGrpSpPr>
        <p:grpSpPr>
          <a:xfrm>
            <a:off x="551579" y="994336"/>
            <a:ext cx="11271054" cy="345896"/>
            <a:chOff x="336452" y="3668665"/>
            <a:chExt cx="11271054" cy="345896"/>
          </a:xfrm>
        </p:grpSpPr>
        <p:pic>
          <p:nvPicPr>
            <p:cNvPr id="23" name="Google Shape;258;p3">
              <a:extLst>
                <a:ext uri="{FF2B5EF4-FFF2-40B4-BE49-F238E27FC236}">
                  <a16:creationId xmlns:a16="http://schemas.microsoft.com/office/drawing/2014/main" xmlns="" id="{E41BA2BA-DB72-4767-992D-096D00B95B45}"/>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336452" y="3668666"/>
              <a:ext cx="345894" cy="345894"/>
            </a:xfrm>
            <a:prstGeom prst="rect">
              <a:avLst/>
            </a:prstGeom>
            <a:noFill/>
            <a:ln>
              <a:noFill/>
            </a:ln>
          </p:spPr>
        </p:pic>
        <p:pic>
          <p:nvPicPr>
            <p:cNvPr id="24" name="Google Shape;258;p3">
              <a:extLst>
                <a:ext uri="{FF2B5EF4-FFF2-40B4-BE49-F238E27FC236}">
                  <a16:creationId xmlns:a16="http://schemas.microsoft.com/office/drawing/2014/main" xmlns="" id="{CC08C577-01EE-4462-B52E-5FD57225CE2D}"/>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688877" y="3668666"/>
              <a:ext cx="345894" cy="345894"/>
            </a:xfrm>
            <a:prstGeom prst="rect">
              <a:avLst/>
            </a:prstGeom>
            <a:noFill/>
            <a:ln>
              <a:noFill/>
            </a:ln>
          </p:spPr>
        </p:pic>
        <p:pic>
          <p:nvPicPr>
            <p:cNvPr id="25" name="Google Shape;258;p3">
              <a:extLst>
                <a:ext uri="{FF2B5EF4-FFF2-40B4-BE49-F238E27FC236}">
                  <a16:creationId xmlns:a16="http://schemas.microsoft.com/office/drawing/2014/main" xmlns="" id="{EDE58682-C2E4-4333-8BD1-2462C7BF99FC}"/>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041302" y="3668665"/>
              <a:ext cx="345894" cy="345894"/>
            </a:xfrm>
            <a:prstGeom prst="rect">
              <a:avLst/>
            </a:prstGeom>
            <a:noFill/>
            <a:ln>
              <a:noFill/>
            </a:ln>
          </p:spPr>
        </p:pic>
        <p:pic>
          <p:nvPicPr>
            <p:cNvPr id="26" name="Google Shape;258;p3">
              <a:extLst>
                <a:ext uri="{FF2B5EF4-FFF2-40B4-BE49-F238E27FC236}">
                  <a16:creationId xmlns:a16="http://schemas.microsoft.com/office/drawing/2014/main" xmlns="" id="{E8DCE4C4-5861-4BDF-A311-69DF07F6D4B9}"/>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393727" y="3668665"/>
              <a:ext cx="345894" cy="345894"/>
            </a:xfrm>
            <a:prstGeom prst="rect">
              <a:avLst/>
            </a:prstGeom>
            <a:noFill/>
            <a:ln>
              <a:noFill/>
            </a:ln>
          </p:spPr>
        </p:pic>
        <p:pic>
          <p:nvPicPr>
            <p:cNvPr id="27" name="Google Shape;258;p3">
              <a:extLst>
                <a:ext uri="{FF2B5EF4-FFF2-40B4-BE49-F238E27FC236}">
                  <a16:creationId xmlns:a16="http://schemas.microsoft.com/office/drawing/2014/main" xmlns="" id="{BB2316C1-6CA9-4A7F-B379-266BCDCE888D}"/>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746151" y="3668666"/>
              <a:ext cx="345894" cy="345894"/>
            </a:xfrm>
            <a:prstGeom prst="rect">
              <a:avLst/>
            </a:prstGeom>
            <a:noFill/>
            <a:ln>
              <a:noFill/>
            </a:ln>
          </p:spPr>
        </p:pic>
        <p:pic>
          <p:nvPicPr>
            <p:cNvPr id="28" name="Google Shape;258;p3">
              <a:extLst>
                <a:ext uri="{FF2B5EF4-FFF2-40B4-BE49-F238E27FC236}">
                  <a16:creationId xmlns:a16="http://schemas.microsoft.com/office/drawing/2014/main" xmlns="" id="{B7E5DEEE-673C-49FE-92E9-982ECBA90F4B}"/>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2098576" y="3668666"/>
              <a:ext cx="345894" cy="345894"/>
            </a:xfrm>
            <a:prstGeom prst="rect">
              <a:avLst/>
            </a:prstGeom>
            <a:noFill/>
            <a:ln>
              <a:noFill/>
            </a:ln>
          </p:spPr>
        </p:pic>
        <p:pic>
          <p:nvPicPr>
            <p:cNvPr id="29" name="Google Shape;258;p3">
              <a:extLst>
                <a:ext uri="{FF2B5EF4-FFF2-40B4-BE49-F238E27FC236}">
                  <a16:creationId xmlns:a16="http://schemas.microsoft.com/office/drawing/2014/main" xmlns="" id="{5137C3CD-0876-42B8-96E0-539081000EB8}"/>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2451000" y="3668667"/>
              <a:ext cx="345894" cy="345894"/>
            </a:xfrm>
            <a:prstGeom prst="rect">
              <a:avLst/>
            </a:prstGeom>
            <a:noFill/>
            <a:ln>
              <a:noFill/>
            </a:ln>
          </p:spPr>
        </p:pic>
        <p:pic>
          <p:nvPicPr>
            <p:cNvPr id="30" name="Google Shape;258;p3">
              <a:extLst>
                <a:ext uri="{FF2B5EF4-FFF2-40B4-BE49-F238E27FC236}">
                  <a16:creationId xmlns:a16="http://schemas.microsoft.com/office/drawing/2014/main" xmlns="" id="{E4CBC2CE-8BFF-438A-BA19-FDE09DA89345}"/>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2803425" y="3668667"/>
              <a:ext cx="345894" cy="345894"/>
            </a:xfrm>
            <a:prstGeom prst="rect">
              <a:avLst/>
            </a:prstGeom>
            <a:noFill/>
            <a:ln>
              <a:noFill/>
            </a:ln>
          </p:spPr>
        </p:pic>
        <p:pic>
          <p:nvPicPr>
            <p:cNvPr id="31" name="Google Shape;258;p3">
              <a:extLst>
                <a:ext uri="{FF2B5EF4-FFF2-40B4-BE49-F238E27FC236}">
                  <a16:creationId xmlns:a16="http://schemas.microsoft.com/office/drawing/2014/main" xmlns="" id="{4D4314D9-67FB-4915-8F17-19AE03B4C7E9}"/>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3155850" y="3668666"/>
              <a:ext cx="345894" cy="345894"/>
            </a:xfrm>
            <a:prstGeom prst="rect">
              <a:avLst/>
            </a:prstGeom>
            <a:noFill/>
            <a:ln>
              <a:noFill/>
            </a:ln>
          </p:spPr>
        </p:pic>
        <p:pic>
          <p:nvPicPr>
            <p:cNvPr id="32" name="Google Shape;258;p3">
              <a:extLst>
                <a:ext uri="{FF2B5EF4-FFF2-40B4-BE49-F238E27FC236}">
                  <a16:creationId xmlns:a16="http://schemas.microsoft.com/office/drawing/2014/main" xmlns="" id="{47CC6B50-776D-480A-A068-02EB946966BB}"/>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3508275" y="3668666"/>
              <a:ext cx="345894" cy="345894"/>
            </a:xfrm>
            <a:prstGeom prst="rect">
              <a:avLst/>
            </a:prstGeom>
            <a:noFill/>
            <a:ln>
              <a:noFill/>
            </a:ln>
          </p:spPr>
        </p:pic>
        <p:pic>
          <p:nvPicPr>
            <p:cNvPr id="33" name="Google Shape;258;p3">
              <a:extLst>
                <a:ext uri="{FF2B5EF4-FFF2-40B4-BE49-F238E27FC236}">
                  <a16:creationId xmlns:a16="http://schemas.microsoft.com/office/drawing/2014/main" xmlns="" id="{F1CCF416-9068-48A7-B780-2AC17BDE87B2}"/>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3860699" y="3668667"/>
              <a:ext cx="345894" cy="345894"/>
            </a:xfrm>
            <a:prstGeom prst="rect">
              <a:avLst/>
            </a:prstGeom>
            <a:noFill/>
            <a:ln>
              <a:noFill/>
            </a:ln>
          </p:spPr>
        </p:pic>
        <p:pic>
          <p:nvPicPr>
            <p:cNvPr id="34" name="Google Shape;258;p3">
              <a:extLst>
                <a:ext uri="{FF2B5EF4-FFF2-40B4-BE49-F238E27FC236}">
                  <a16:creationId xmlns:a16="http://schemas.microsoft.com/office/drawing/2014/main" xmlns="" id="{C42A3BA5-30E9-4FCD-BF40-DBA8DB9AE005}"/>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4213124" y="3668667"/>
              <a:ext cx="345894" cy="345894"/>
            </a:xfrm>
            <a:prstGeom prst="rect">
              <a:avLst/>
            </a:prstGeom>
            <a:noFill/>
            <a:ln>
              <a:noFill/>
            </a:ln>
          </p:spPr>
        </p:pic>
        <p:pic>
          <p:nvPicPr>
            <p:cNvPr id="35" name="Google Shape;258;p3">
              <a:extLst>
                <a:ext uri="{FF2B5EF4-FFF2-40B4-BE49-F238E27FC236}">
                  <a16:creationId xmlns:a16="http://schemas.microsoft.com/office/drawing/2014/main" xmlns="" id="{F0AEFA3D-C14D-463F-BB23-01682FAA793C}"/>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4565548" y="3668667"/>
              <a:ext cx="345894" cy="345894"/>
            </a:xfrm>
            <a:prstGeom prst="rect">
              <a:avLst/>
            </a:prstGeom>
            <a:noFill/>
            <a:ln>
              <a:noFill/>
            </a:ln>
          </p:spPr>
        </p:pic>
        <p:pic>
          <p:nvPicPr>
            <p:cNvPr id="36" name="Google Shape;258;p3">
              <a:extLst>
                <a:ext uri="{FF2B5EF4-FFF2-40B4-BE49-F238E27FC236}">
                  <a16:creationId xmlns:a16="http://schemas.microsoft.com/office/drawing/2014/main" xmlns="" id="{C5007392-E1C7-48CD-B095-75DE18B581CD}"/>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4917973" y="3668667"/>
              <a:ext cx="345894" cy="345894"/>
            </a:xfrm>
            <a:prstGeom prst="rect">
              <a:avLst/>
            </a:prstGeom>
            <a:noFill/>
            <a:ln>
              <a:noFill/>
            </a:ln>
          </p:spPr>
        </p:pic>
        <p:pic>
          <p:nvPicPr>
            <p:cNvPr id="37" name="Google Shape;258;p3">
              <a:extLst>
                <a:ext uri="{FF2B5EF4-FFF2-40B4-BE49-F238E27FC236}">
                  <a16:creationId xmlns:a16="http://schemas.microsoft.com/office/drawing/2014/main" xmlns="" id="{5D2447E0-66A9-4667-BB9A-DB0F03092270}"/>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5270398" y="3668666"/>
              <a:ext cx="345894" cy="345894"/>
            </a:xfrm>
            <a:prstGeom prst="rect">
              <a:avLst/>
            </a:prstGeom>
            <a:noFill/>
            <a:ln>
              <a:noFill/>
            </a:ln>
          </p:spPr>
        </p:pic>
        <p:pic>
          <p:nvPicPr>
            <p:cNvPr id="38" name="Google Shape;258;p3">
              <a:extLst>
                <a:ext uri="{FF2B5EF4-FFF2-40B4-BE49-F238E27FC236}">
                  <a16:creationId xmlns:a16="http://schemas.microsoft.com/office/drawing/2014/main" xmlns="" id="{477FF48F-6219-4D32-94AA-AE9BC7D5513F}"/>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5622823" y="3668666"/>
              <a:ext cx="345894" cy="345894"/>
            </a:xfrm>
            <a:prstGeom prst="rect">
              <a:avLst/>
            </a:prstGeom>
            <a:noFill/>
            <a:ln>
              <a:noFill/>
            </a:ln>
          </p:spPr>
        </p:pic>
        <p:pic>
          <p:nvPicPr>
            <p:cNvPr id="39" name="Google Shape;258;p3">
              <a:extLst>
                <a:ext uri="{FF2B5EF4-FFF2-40B4-BE49-F238E27FC236}">
                  <a16:creationId xmlns:a16="http://schemas.microsoft.com/office/drawing/2014/main" xmlns="" id="{E6B0E329-083D-4179-89D5-CDA31203FA04}"/>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5975247" y="3668667"/>
              <a:ext cx="345894" cy="345894"/>
            </a:xfrm>
            <a:prstGeom prst="rect">
              <a:avLst/>
            </a:prstGeom>
            <a:noFill/>
            <a:ln>
              <a:noFill/>
            </a:ln>
          </p:spPr>
        </p:pic>
        <p:pic>
          <p:nvPicPr>
            <p:cNvPr id="40" name="Google Shape;258;p3">
              <a:extLst>
                <a:ext uri="{FF2B5EF4-FFF2-40B4-BE49-F238E27FC236}">
                  <a16:creationId xmlns:a16="http://schemas.microsoft.com/office/drawing/2014/main" xmlns="" id="{0FD4B035-14DC-44E8-B564-EF2AE4EACC3E}"/>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6327672" y="3668667"/>
              <a:ext cx="345894" cy="345894"/>
            </a:xfrm>
            <a:prstGeom prst="rect">
              <a:avLst/>
            </a:prstGeom>
            <a:noFill/>
            <a:ln>
              <a:noFill/>
            </a:ln>
          </p:spPr>
        </p:pic>
        <p:pic>
          <p:nvPicPr>
            <p:cNvPr id="41" name="Google Shape;258;p3">
              <a:extLst>
                <a:ext uri="{FF2B5EF4-FFF2-40B4-BE49-F238E27FC236}">
                  <a16:creationId xmlns:a16="http://schemas.microsoft.com/office/drawing/2014/main" xmlns="" id="{D49E5A9A-98EC-44F0-BFFB-AB9557842BFF}"/>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6680095" y="3668666"/>
              <a:ext cx="345894" cy="345894"/>
            </a:xfrm>
            <a:prstGeom prst="rect">
              <a:avLst/>
            </a:prstGeom>
            <a:noFill/>
            <a:ln>
              <a:noFill/>
            </a:ln>
          </p:spPr>
        </p:pic>
        <p:pic>
          <p:nvPicPr>
            <p:cNvPr id="42" name="Google Shape;258;p3">
              <a:extLst>
                <a:ext uri="{FF2B5EF4-FFF2-40B4-BE49-F238E27FC236}">
                  <a16:creationId xmlns:a16="http://schemas.microsoft.com/office/drawing/2014/main" xmlns="" id="{33DCE6FF-BF27-4010-8AD9-8E73CEBD01B4}"/>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7032520" y="3668666"/>
              <a:ext cx="345894" cy="345894"/>
            </a:xfrm>
            <a:prstGeom prst="rect">
              <a:avLst/>
            </a:prstGeom>
            <a:noFill/>
            <a:ln>
              <a:noFill/>
            </a:ln>
          </p:spPr>
        </p:pic>
        <p:pic>
          <p:nvPicPr>
            <p:cNvPr id="43" name="Google Shape;258;p3">
              <a:extLst>
                <a:ext uri="{FF2B5EF4-FFF2-40B4-BE49-F238E27FC236}">
                  <a16:creationId xmlns:a16="http://schemas.microsoft.com/office/drawing/2014/main" xmlns="" id="{BAB41C41-4C96-4B9D-BF0F-DDECE1D49238}"/>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7384945" y="3668665"/>
              <a:ext cx="345894" cy="345894"/>
            </a:xfrm>
            <a:prstGeom prst="rect">
              <a:avLst/>
            </a:prstGeom>
            <a:noFill/>
            <a:ln>
              <a:noFill/>
            </a:ln>
          </p:spPr>
        </p:pic>
        <p:pic>
          <p:nvPicPr>
            <p:cNvPr id="44" name="Google Shape;258;p3">
              <a:extLst>
                <a:ext uri="{FF2B5EF4-FFF2-40B4-BE49-F238E27FC236}">
                  <a16:creationId xmlns:a16="http://schemas.microsoft.com/office/drawing/2014/main" xmlns="" id="{ED480560-920C-4D0A-83C4-22A5BE1D2005}"/>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7737370" y="3668665"/>
              <a:ext cx="345894" cy="345894"/>
            </a:xfrm>
            <a:prstGeom prst="rect">
              <a:avLst/>
            </a:prstGeom>
            <a:noFill/>
            <a:ln>
              <a:noFill/>
            </a:ln>
          </p:spPr>
        </p:pic>
        <p:pic>
          <p:nvPicPr>
            <p:cNvPr id="45" name="Google Shape;258;p3">
              <a:extLst>
                <a:ext uri="{FF2B5EF4-FFF2-40B4-BE49-F238E27FC236}">
                  <a16:creationId xmlns:a16="http://schemas.microsoft.com/office/drawing/2014/main" xmlns="" id="{2BB1BFCC-49DC-4238-B1F3-D50CF687DCBD}"/>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8089794" y="3668666"/>
              <a:ext cx="345894" cy="345894"/>
            </a:xfrm>
            <a:prstGeom prst="rect">
              <a:avLst/>
            </a:prstGeom>
            <a:noFill/>
            <a:ln>
              <a:noFill/>
            </a:ln>
          </p:spPr>
        </p:pic>
        <p:pic>
          <p:nvPicPr>
            <p:cNvPr id="46" name="Google Shape;258;p3">
              <a:extLst>
                <a:ext uri="{FF2B5EF4-FFF2-40B4-BE49-F238E27FC236}">
                  <a16:creationId xmlns:a16="http://schemas.microsoft.com/office/drawing/2014/main" xmlns="" id="{95AB8576-607F-4FB6-B0C3-A64AD5EAE7B2}"/>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8442219" y="3668666"/>
              <a:ext cx="345894" cy="345894"/>
            </a:xfrm>
            <a:prstGeom prst="rect">
              <a:avLst/>
            </a:prstGeom>
            <a:noFill/>
            <a:ln>
              <a:noFill/>
            </a:ln>
          </p:spPr>
        </p:pic>
        <p:pic>
          <p:nvPicPr>
            <p:cNvPr id="47" name="Google Shape;258;p3">
              <a:extLst>
                <a:ext uri="{FF2B5EF4-FFF2-40B4-BE49-F238E27FC236}">
                  <a16:creationId xmlns:a16="http://schemas.microsoft.com/office/drawing/2014/main" xmlns="" id="{7BD2ED28-E7C2-455A-A19B-9B9226D0880C}"/>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8794643" y="3668667"/>
              <a:ext cx="345894" cy="345894"/>
            </a:xfrm>
            <a:prstGeom prst="rect">
              <a:avLst/>
            </a:prstGeom>
            <a:noFill/>
            <a:ln>
              <a:noFill/>
            </a:ln>
          </p:spPr>
        </p:pic>
        <p:pic>
          <p:nvPicPr>
            <p:cNvPr id="48" name="Google Shape;258;p3">
              <a:extLst>
                <a:ext uri="{FF2B5EF4-FFF2-40B4-BE49-F238E27FC236}">
                  <a16:creationId xmlns:a16="http://schemas.microsoft.com/office/drawing/2014/main" xmlns="" id="{DAAB2E15-90EC-44C8-8B6A-7F180D7B3CFA}"/>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9147068" y="3668667"/>
              <a:ext cx="345894" cy="345894"/>
            </a:xfrm>
            <a:prstGeom prst="rect">
              <a:avLst/>
            </a:prstGeom>
            <a:noFill/>
            <a:ln>
              <a:noFill/>
            </a:ln>
          </p:spPr>
        </p:pic>
        <p:pic>
          <p:nvPicPr>
            <p:cNvPr id="49" name="Google Shape;258;p3">
              <a:extLst>
                <a:ext uri="{FF2B5EF4-FFF2-40B4-BE49-F238E27FC236}">
                  <a16:creationId xmlns:a16="http://schemas.microsoft.com/office/drawing/2014/main" xmlns="" id="{FEC6503E-C70A-483C-9698-A9399F1E44E3}"/>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9499493" y="3668666"/>
              <a:ext cx="345894" cy="345894"/>
            </a:xfrm>
            <a:prstGeom prst="rect">
              <a:avLst/>
            </a:prstGeom>
            <a:noFill/>
            <a:ln>
              <a:noFill/>
            </a:ln>
          </p:spPr>
        </p:pic>
        <p:pic>
          <p:nvPicPr>
            <p:cNvPr id="50" name="Google Shape;258;p3">
              <a:extLst>
                <a:ext uri="{FF2B5EF4-FFF2-40B4-BE49-F238E27FC236}">
                  <a16:creationId xmlns:a16="http://schemas.microsoft.com/office/drawing/2014/main" xmlns="" id="{2764BAED-E2E8-409C-B890-5EFF67A85BEE}"/>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9851914" y="3668665"/>
              <a:ext cx="345894" cy="345894"/>
            </a:xfrm>
            <a:prstGeom prst="rect">
              <a:avLst/>
            </a:prstGeom>
            <a:noFill/>
            <a:ln>
              <a:noFill/>
            </a:ln>
          </p:spPr>
        </p:pic>
        <p:pic>
          <p:nvPicPr>
            <p:cNvPr id="51" name="Google Shape;258;p3">
              <a:extLst>
                <a:ext uri="{FF2B5EF4-FFF2-40B4-BE49-F238E27FC236}">
                  <a16:creationId xmlns:a16="http://schemas.microsoft.com/office/drawing/2014/main" xmlns="" id="{070D4DF1-7AE0-47E1-8A08-3C61893B4247}"/>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0204339" y="3668665"/>
              <a:ext cx="345894" cy="345894"/>
            </a:xfrm>
            <a:prstGeom prst="rect">
              <a:avLst/>
            </a:prstGeom>
            <a:noFill/>
            <a:ln>
              <a:noFill/>
            </a:ln>
          </p:spPr>
        </p:pic>
        <p:pic>
          <p:nvPicPr>
            <p:cNvPr id="52" name="Google Shape;258;p3">
              <a:extLst>
                <a:ext uri="{FF2B5EF4-FFF2-40B4-BE49-F238E27FC236}">
                  <a16:creationId xmlns:a16="http://schemas.microsoft.com/office/drawing/2014/main" xmlns="" id="{821392CF-78E6-47FC-88E9-3ECE371C516D}"/>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0556763" y="3668666"/>
              <a:ext cx="345894" cy="345894"/>
            </a:xfrm>
            <a:prstGeom prst="rect">
              <a:avLst/>
            </a:prstGeom>
            <a:noFill/>
            <a:ln>
              <a:noFill/>
            </a:ln>
          </p:spPr>
        </p:pic>
        <p:pic>
          <p:nvPicPr>
            <p:cNvPr id="53" name="Google Shape;258;p3">
              <a:extLst>
                <a:ext uri="{FF2B5EF4-FFF2-40B4-BE49-F238E27FC236}">
                  <a16:creationId xmlns:a16="http://schemas.microsoft.com/office/drawing/2014/main" xmlns="" id="{949B62DB-168D-4D6C-8E90-FA1B9CC04BCC}"/>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0909188" y="3668666"/>
              <a:ext cx="345894" cy="345894"/>
            </a:xfrm>
            <a:prstGeom prst="rect">
              <a:avLst/>
            </a:prstGeom>
            <a:noFill/>
            <a:ln>
              <a:noFill/>
            </a:ln>
          </p:spPr>
        </p:pic>
        <p:pic>
          <p:nvPicPr>
            <p:cNvPr id="54" name="Google Shape;258;p3">
              <a:extLst>
                <a:ext uri="{FF2B5EF4-FFF2-40B4-BE49-F238E27FC236}">
                  <a16:creationId xmlns:a16="http://schemas.microsoft.com/office/drawing/2014/main" xmlns="" id="{15639C1E-79AD-4BD8-ADF0-E9727680623D}"/>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1261612" y="3668667"/>
              <a:ext cx="345894" cy="345894"/>
            </a:xfrm>
            <a:prstGeom prst="rect">
              <a:avLst/>
            </a:prstGeom>
            <a:noFill/>
            <a:ln>
              <a:noFill/>
            </a:ln>
          </p:spPr>
        </p:pic>
      </p:grpSp>
      <p:grpSp>
        <p:nvGrpSpPr>
          <p:cNvPr id="6" name="Gruppieren 5"/>
          <p:cNvGrpSpPr/>
          <p:nvPr/>
        </p:nvGrpSpPr>
        <p:grpSpPr>
          <a:xfrm>
            <a:off x="833796" y="1725892"/>
            <a:ext cx="1520753" cy="1533069"/>
            <a:chOff x="1393895" y="1864424"/>
            <a:chExt cx="1798092" cy="1798092"/>
          </a:xfrm>
        </p:grpSpPr>
        <p:pic>
          <p:nvPicPr>
            <p:cNvPr id="4" name="Grafik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3895" y="1864424"/>
              <a:ext cx="1798092" cy="1798092"/>
            </a:xfrm>
            <a:prstGeom prst="rect">
              <a:avLst/>
            </a:prstGeom>
          </p:spPr>
        </p:pic>
        <p:sp>
          <p:nvSpPr>
            <p:cNvPr id="5" name="Flussdiagramm: Vorbereitung 4"/>
            <p:cNvSpPr>
              <a:spLocks noChangeAspect="1"/>
            </p:cNvSpPr>
            <p:nvPr/>
          </p:nvSpPr>
          <p:spPr>
            <a:xfrm>
              <a:off x="2282037" y="2433484"/>
              <a:ext cx="200899" cy="108155"/>
            </a:xfrm>
            <a:prstGeom prst="flowChartPreparation">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57" name="Flussdiagramm: Vorbereitung 56"/>
            <p:cNvSpPr>
              <a:spLocks noChangeAspect="1"/>
            </p:cNvSpPr>
            <p:nvPr/>
          </p:nvSpPr>
          <p:spPr>
            <a:xfrm>
              <a:off x="2434437" y="2585884"/>
              <a:ext cx="200899" cy="108155"/>
            </a:xfrm>
            <a:prstGeom prst="flowChartPreparation">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58" name="Flussdiagramm: Vorbereitung 57"/>
            <p:cNvSpPr>
              <a:spLocks noChangeAspect="1"/>
            </p:cNvSpPr>
            <p:nvPr/>
          </p:nvSpPr>
          <p:spPr>
            <a:xfrm>
              <a:off x="2530334" y="2455606"/>
              <a:ext cx="200899" cy="108155"/>
            </a:xfrm>
            <a:prstGeom prst="flowChartPreparation">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59" name="Flussdiagramm: Vorbereitung 58"/>
            <p:cNvSpPr>
              <a:spLocks noChangeAspect="1"/>
            </p:cNvSpPr>
            <p:nvPr/>
          </p:nvSpPr>
          <p:spPr>
            <a:xfrm>
              <a:off x="2682734" y="2541639"/>
              <a:ext cx="200899" cy="108155"/>
            </a:xfrm>
            <a:prstGeom prst="flowChartPreparation">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60" name="Flussdiagramm: Vorbereitung 59"/>
            <p:cNvSpPr>
              <a:spLocks noChangeAspect="1"/>
            </p:cNvSpPr>
            <p:nvPr/>
          </p:nvSpPr>
          <p:spPr>
            <a:xfrm>
              <a:off x="2738625" y="2379406"/>
              <a:ext cx="200899" cy="108155"/>
            </a:xfrm>
            <a:prstGeom prst="flowChartPreparation">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61" name="Flussdiagramm: Vorbereitung 60"/>
            <p:cNvSpPr>
              <a:spLocks noChangeAspect="1"/>
            </p:cNvSpPr>
            <p:nvPr/>
          </p:nvSpPr>
          <p:spPr>
            <a:xfrm>
              <a:off x="2486387" y="2325329"/>
              <a:ext cx="200899" cy="108155"/>
            </a:xfrm>
            <a:prstGeom prst="flowChartPreparation">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62" name="Flussdiagramm: Vorbereitung 61"/>
            <p:cNvSpPr>
              <a:spLocks noChangeAspect="1"/>
            </p:cNvSpPr>
            <p:nvPr/>
          </p:nvSpPr>
          <p:spPr>
            <a:xfrm>
              <a:off x="2226408" y="3110699"/>
              <a:ext cx="200899" cy="108155"/>
            </a:xfrm>
            <a:prstGeom prst="flowChartPreparati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63" name="Flussdiagramm: Vorbereitung 62"/>
            <p:cNvSpPr>
              <a:spLocks noChangeAspect="1"/>
            </p:cNvSpPr>
            <p:nvPr/>
          </p:nvSpPr>
          <p:spPr>
            <a:xfrm>
              <a:off x="2378808" y="3263099"/>
              <a:ext cx="200899" cy="108155"/>
            </a:xfrm>
            <a:prstGeom prst="flowChartPreparati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64" name="Flussdiagramm: Vorbereitung 63"/>
            <p:cNvSpPr>
              <a:spLocks noChangeAspect="1"/>
            </p:cNvSpPr>
            <p:nvPr/>
          </p:nvSpPr>
          <p:spPr>
            <a:xfrm>
              <a:off x="2177909" y="3263099"/>
              <a:ext cx="200899" cy="108155"/>
            </a:xfrm>
            <a:prstGeom prst="flowChartPreparati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65" name="Flussdiagramm: Vorbereitung 64"/>
            <p:cNvSpPr>
              <a:spLocks noChangeAspect="1"/>
            </p:cNvSpPr>
            <p:nvPr/>
          </p:nvSpPr>
          <p:spPr>
            <a:xfrm>
              <a:off x="2530333" y="2841523"/>
              <a:ext cx="200899" cy="108155"/>
            </a:xfrm>
            <a:prstGeom prst="flowChartPreparation">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66" name="Flussdiagramm: Vorbereitung 65"/>
            <p:cNvSpPr>
              <a:spLocks noChangeAspect="1"/>
            </p:cNvSpPr>
            <p:nvPr/>
          </p:nvSpPr>
          <p:spPr>
            <a:xfrm>
              <a:off x="2677832" y="2948466"/>
              <a:ext cx="200899" cy="108155"/>
            </a:xfrm>
            <a:prstGeom prst="flowChartPreparation">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grpSp>
        <p:nvGrpSpPr>
          <p:cNvPr id="7" name="Gruppieren 6"/>
          <p:cNvGrpSpPr/>
          <p:nvPr/>
        </p:nvGrpSpPr>
        <p:grpSpPr>
          <a:xfrm>
            <a:off x="6498402" y="1725361"/>
            <a:ext cx="1519200" cy="1533600"/>
            <a:chOff x="1448719" y="3975937"/>
            <a:chExt cx="1798092" cy="1798092"/>
          </a:xfrm>
        </p:grpSpPr>
        <p:pic>
          <p:nvPicPr>
            <p:cNvPr id="68" name="Grafik 6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48719" y="3975937"/>
              <a:ext cx="1798092" cy="1798092"/>
            </a:xfrm>
            <a:prstGeom prst="rect">
              <a:avLst/>
            </a:prstGeom>
          </p:spPr>
        </p:pic>
        <p:sp>
          <p:nvSpPr>
            <p:cNvPr id="69" name="Flussdiagramm: Vorbereitung 68"/>
            <p:cNvSpPr>
              <a:spLocks noChangeAspect="1"/>
            </p:cNvSpPr>
            <p:nvPr/>
          </p:nvSpPr>
          <p:spPr>
            <a:xfrm>
              <a:off x="2336861" y="4544997"/>
              <a:ext cx="200899" cy="108155"/>
            </a:xfrm>
            <a:prstGeom prst="flowChartPreparation">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4" name="Flussdiagramm: Vorbereitung 73"/>
            <p:cNvSpPr>
              <a:spLocks noChangeAspect="1"/>
            </p:cNvSpPr>
            <p:nvPr/>
          </p:nvSpPr>
          <p:spPr>
            <a:xfrm>
              <a:off x="2541211" y="4436842"/>
              <a:ext cx="200899" cy="108155"/>
            </a:xfrm>
            <a:prstGeom prst="flowChartPreparation">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5" name="Flussdiagramm: Vorbereitung 74"/>
            <p:cNvSpPr>
              <a:spLocks noChangeAspect="1"/>
            </p:cNvSpPr>
            <p:nvPr/>
          </p:nvSpPr>
          <p:spPr>
            <a:xfrm>
              <a:off x="2326857" y="5109746"/>
              <a:ext cx="200899" cy="108155"/>
            </a:xfrm>
            <a:prstGeom prst="flowChartPreparati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6" name="Flussdiagramm: Vorbereitung 75"/>
            <p:cNvSpPr>
              <a:spLocks noChangeAspect="1"/>
            </p:cNvSpPr>
            <p:nvPr/>
          </p:nvSpPr>
          <p:spPr>
            <a:xfrm>
              <a:off x="2433632" y="5374612"/>
              <a:ext cx="200899" cy="108155"/>
            </a:xfrm>
            <a:prstGeom prst="flowChartPreparati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7" name="Flussdiagramm: Vorbereitung 76"/>
            <p:cNvSpPr>
              <a:spLocks noChangeAspect="1"/>
            </p:cNvSpPr>
            <p:nvPr/>
          </p:nvSpPr>
          <p:spPr>
            <a:xfrm>
              <a:off x="2232733" y="5374612"/>
              <a:ext cx="200899" cy="108155"/>
            </a:xfrm>
            <a:prstGeom prst="flowChartPreparati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8" name="Flussdiagramm: Vorbereitung 77"/>
            <p:cNvSpPr>
              <a:spLocks noChangeAspect="1"/>
            </p:cNvSpPr>
            <p:nvPr/>
          </p:nvSpPr>
          <p:spPr>
            <a:xfrm>
              <a:off x="2585157" y="4953036"/>
              <a:ext cx="200899" cy="108155"/>
            </a:xfrm>
            <a:prstGeom prst="flowChartPreparation">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79" name="Flussdiagramm: Vorbereitung 78"/>
            <p:cNvSpPr>
              <a:spLocks noChangeAspect="1"/>
            </p:cNvSpPr>
            <p:nvPr/>
          </p:nvSpPr>
          <p:spPr>
            <a:xfrm>
              <a:off x="2732656" y="5059979"/>
              <a:ext cx="200899" cy="108155"/>
            </a:xfrm>
            <a:prstGeom prst="flowChartPreparation">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0" name="Flussdiagramm: Vorbereitung 79"/>
            <p:cNvSpPr>
              <a:spLocks noChangeAspect="1"/>
            </p:cNvSpPr>
            <p:nvPr/>
          </p:nvSpPr>
          <p:spPr>
            <a:xfrm>
              <a:off x="2677831" y="4798570"/>
              <a:ext cx="200899" cy="108155"/>
            </a:xfrm>
            <a:prstGeom prst="flowChartPreparation">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1" name="Flussdiagramm: Vorbereitung 80"/>
            <p:cNvSpPr>
              <a:spLocks noChangeAspect="1"/>
            </p:cNvSpPr>
            <p:nvPr/>
          </p:nvSpPr>
          <p:spPr>
            <a:xfrm>
              <a:off x="2846466" y="4921758"/>
              <a:ext cx="200899" cy="108155"/>
            </a:xfrm>
            <a:prstGeom prst="flowChartPreparation">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2" name="Flussdiagramm: Vorbereitung 81"/>
            <p:cNvSpPr>
              <a:spLocks noChangeAspect="1"/>
            </p:cNvSpPr>
            <p:nvPr/>
          </p:nvSpPr>
          <p:spPr>
            <a:xfrm>
              <a:off x="2128710" y="5218240"/>
              <a:ext cx="200899" cy="108155"/>
            </a:xfrm>
            <a:prstGeom prst="flowChartPreparati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sp>
          <p:nvSpPr>
            <p:cNvPr id="83" name="Flussdiagramm: Vorbereitung 82"/>
            <p:cNvSpPr>
              <a:spLocks noChangeAspect="1"/>
            </p:cNvSpPr>
            <p:nvPr/>
          </p:nvSpPr>
          <p:spPr>
            <a:xfrm>
              <a:off x="2530332" y="5201906"/>
              <a:ext cx="200899" cy="108155"/>
            </a:xfrm>
            <a:prstGeom prst="flowChartPreparation">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sp>
        <p:nvSpPr>
          <p:cNvPr id="84" name="TextBox 4">
            <a:extLst>
              <a:ext uri="{FF2B5EF4-FFF2-40B4-BE49-F238E27FC236}">
                <a16:creationId xmlns:a16="http://schemas.microsoft.com/office/drawing/2014/main" xmlns="" id="{B7DD2F77-B34D-40B2-B619-CF4A44259944}"/>
              </a:ext>
            </a:extLst>
          </p:cNvPr>
          <p:cNvSpPr txBox="1"/>
          <p:nvPr/>
        </p:nvSpPr>
        <p:spPr>
          <a:xfrm>
            <a:off x="11060831" y="1491275"/>
            <a:ext cx="833438" cy="738664"/>
          </a:xfrm>
          <a:prstGeom prst="rect">
            <a:avLst/>
          </a:prstGeom>
          <a:noFill/>
        </p:spPr>
        <p:txBody>
          <a:bodyPr wrap="square" rtlCol="0">
            <a:spAutoFit/>
          </a:bodyPr>
          <a:lstStyle/>
          <a:p>
            <a:r>
              <a:rPr lang="en-GB" b="1" dirty="0">
                <a:solidFill>
                  <a:srgbClr val="FF0000"/>
                </a:solidFill>
                <a:latin typeface="Roboto" panose="020B0604020202020204" charset="0"/>
                <a:ea typeface="Roboto" panose="020B0604020202020204" charset="0"/>
              </a:rPr>
              <a:t>Gen A</a:t>
            </a:r>
          </a:p>
          <a:p>
            <a:r>
              <a:rPr lang="en-GB" b="1" dirty="0">
                <a:solidFill>
                  <a:srgbClr val="00B050"/>
                </a:solidFill>
                <a:latin typeface="Roboto" panose="020B0604020202020204" charset="0"/>
                <a:ea typeface="Roboto" panose="020B0604020202020204" charset="0"/>
              </a:rPr>
              <a:t>Gen B</a:t>
            </a:r>
          </a:p>
          <a:p>
            <a:r>
              <a:rPr lang="en-GB" b="1" dirty="0">
                <a:solidFill>
                  <a:srgbClr val="0070C0"/>
                </a:solidFill>
                <a:latin typeface="Roboto" panose="020B0604020202020204" charset="0"/>
                <a:ea typeface="Roboto" panose="020B0604020202020204" charset="0"/>
              </a:rPr>
              <a:t>Gen C</a:t>
            </a:r>
          </a:p>
        </p:txBody>
      </p:sp>
      <p:pic>
        <p:nvPicPr>
          <p:cNvPr id="85" name="Google Shape;348;p4" descr="Shape&#10;&#10;Description automatically generated with low confidence"/>
          <p:cNvPicPr preferRelativeResize="0"/>
          <p:nvPr/>
        </p:nvPicPr>
        <p:blipFill rotWithShape="1">
          <a:blip r:embed="rId5">
            <a:alphaModFix/>
          </a:blip>
          <a:srcRect/>
          <a:stretch/>
        </p:blipFill>
        <p:spPr>
          <a:xfrm rot="172960">
            <a:off x="2596699" y="2122084"/>
            <a:ext cx="1419412" cy="893510"/>
          </a:xfrm>
          <a:prstGeom prst="rect">
            <a:avLst/>
          </a:prstGeom>
          <a:noFill/>
          <a:ln>
            <a:noFill/>
          </a:ln>
        </p:spPr>
      </p:pic>
      <p:pic>
        <p:nvPicPr>
          <p:cNvPr id="86" name="Google Shape;348;p4" descr="Shape&#10;&#10;Description automatically generated with low confidence"/>
          <p:cNvPicPr preferRelativeResize="0"/>
          <p:nvPr/>
        </p:nvPicPr>
        <p:blipFill rotWithShape="1">
          <a:blip r:embed="rId5">
            <a:alphaModFix/>
          </a:blip>
          <a:srcRect/>
          <a:stretch/>
        </p:blipFill>
        <p:spPr>
          <a:xfrm rot="172960">
            <a:off x="8035376" y="2131423"/>
            <a:ext cx="1419412" cy="893510"/>
          </a:xfrm>
          <a:prstGeom prst="rect">
            <a:avLst/>
          </a:prstGeom>
          <a:noFill/>
          <a:ln>
            <a:noFill/>
          </a:ln>
        </p:spPr>
      </p:pic>
      <p:sp>
        <p:nvSpPr>
          <p:cNvPr id="87" name="TextBox 4">
            <a:extLst>
              <a:ext uri="{FF2B5EF4-FFF2-40B4-BE49-F238E27FC236}">
                <a16:creationId xmlns:a16="http://schemas.microsoft.com/office/drawing/2014/main" xmlns="" id="{B7DD2F77-B34D-40B2-B619-CF4A44259944}"/>
              </a:ext>
            </a:extLst>
          </p:cNvPr>
          <p:cNvSpPr txBox="1"/>
          <p:nvPr/>
        </p:nvSpPr>
        <p:spPr>
          <a:xfrm>
            <a:off x="4265043" y="2414950"/>
            <a:ext cx="1501271" cy="369332"/>
          </a:xfrm>
          <a:prstGeom prst="rect">
            <a:avLst/>
          </a:prstGeom>
          <a:noFill/>
        </p:spPr>
        <p:txBody>
          <a:bodyPr wrap="square" rtlCol="0">
            <a:spAutoFit/>
          </a:bodyPr>
          <a:lstStyle/>
          <a:p>
            <a:r>
              <a:rPr lang="en-GB" sz="1800" dirty="0">
                <a:solidFill>
                  <a:schemeClr val="tx1"/>
                </a:solidFill>
                <a:latin typeface="Roboto" panose="020B0604020202020204" charset="0"/>
                <a:ea typeface="Roboto" panose="020B0604020202020204" charset="0"/>
              </a:rPr>
              <a:t>Cell Type X</a:t>
            </a:r>
          </a:p>
        </p:txBody>
      </p:sp>
      <p:sp>
        <p:nvSpPr>
          <p:cNvPr id="88" name="TextBox 4">
            <a:extLst>
              <a:ext uri="{FF2B5EF4-FFF2-40B4-BE49-F238E27FC236}">
                <a16:creationId xmlns:a16="http://schemas.microsoft.com/office/drawing/2014/main" xmlns="" id="{B7DD2F77-B34D-40B2-B619-CF4A44259944}"/>
              </a:ext>
            </a:extLst>
          </p:cNvPr>
          <p:cNvSpPr txBox="1"/>
          <p:nvPr/>
        </p:nvSpPr>
        <p:spPr>
          <a:xfrm>
            <a:off x="9665903" y="2414950"/>
            <a:ext cx="1325859" cy="369332"/>
          </a:xfrm>
          <a:prstGeom prst="rect">
            <a:avLst/>
          </a:prstGeom>
          <a:noFill/>
        </p:spPr>
        <p:txBody>
          <a:bodyPr wrap="square" rtlCol="0">
            <a:spAutoFit/>
          </a:bodyPr>
          <a:lstStyle/>
          <a:p>
            <a:r>
              <a:rPr lang="en-GB" sz="1800" dirty="0">
                <a:solidFill>
                  <a:schemeClr val="tx1"/>
                </a:solidFill>
                <a:latin typeface="Roboto" panose="020B0604020202020204" charset="0"/>
                <a:ea typeface="Roboto" panose="020B0604020202020204" charset="0"/>
              </a:rPr>
              <a:t>Cell Type Y</a:t>
            </a:r>
          </a:p>
        </p:txBody>
      </p:sp>
      <p:grpSp>
        <p:nvGrpSpPr>
          <p:cNvPr id="71" name="Gruppieren 70"/>
          <p:cNvGrpSpPr/>
          <p:nvPr/>
        </p:nvGrpSpPr>
        <p:grpSpPr>
          <a:xfrm>
            <a:off x="1062659" y="4034522"/>
            <a:ext cx="9817096" cy="2103579"/>
            <a:chOff x="1750801" y="2874315"/>
            <a:chExt cx="9817096" cy="2103579"/>
          </a:xfrm>
        </p:grpSpPr>
        <p:grpSp>
          <p:nvGrpSpPr>
            <p:cNvPr id="72" name="Google Shape;250;p3"/>
            <p:cNvGrpSpPr/>
            <p:nvPr/>
          </p:nvGrpSpPr>
          <p:grpSpPr>
            <a:xfrm>
              <a:off x="5565097" y="3018356"/>
              <a:ext cx="1644514" cy="1722572"/>
              <a:chOff x="4849579" y="1761429"/>
              <a:chExt cx="2246478" cy="2246478"/>
            </a:xfrm>
          </p:grpSpPr>
          <p:pic>
            <p:nvPicPr>
              <p:cNvPr id="105" name="Google Shape;251;p3" descr="Icon&#10;&#10;Description automatically generated"/>
              <p:cNvPicPr preferRelativeResize="0"/>
              <p:nvPr/>
            </p:nvPicPr>
            <p:blipFill rotWithShape="1">
              <a:blip r:embed="rId6">
                <a:alphaModFix/>
              </a:blip>
              <a:srcRect/>
              <a:stretch/>
            </p:blipFill>
            <p:spPr>
              <a:xfrm>
                <a:off x="5572345" y="2241755"/>
                <a:ext cx="830441" cy="830441"/>
              </a:xfrm>
              <a:prstGeom prst="rect">
                <a:avLst/>
              </a:prstGeom>
              <a:noFill/>
              <a:ln>
                <a:noFill/>
              </a:ln>
            </p:spPr>
          </p:pic>
          <p:pic>
            <p:nvPicPr>
              <p:cNvPr id="106" name="Google Shape;252;p3" descr="Shape&#10;&#10;Description automatically generated with low confidence"/>
              <p:cNvPicPr preferRelativeResize="0"/>
              <p:nvPr/>
            </p:nvPicPr>
            <p:blipFill rotWithShape="1">
              <a:blip r:embed="rId7">
                <a:alphaModFix/>
              </a:blip>
              <a:srcRect/>
              <a:stretch/>
            </p:blipFill>
            <p:spPr>
              <a:xfrm>
                <a:off x="4849579" y="1761429"/>
                <a:ext cx="2246478" cy="2246478"/>
              </a:xfrm>
              <a:prstGeom prst="rect">
                <a:avLst/>
              </a:prstGeom>
              <a:noFill/>
              <a:ln>
                <a:noFill/>
              </a:ln>
            </p:spPr>
          </p:pic>
        </p:grpSp>
        <p:pic>
          <p:nvPicPr>
            <p:cNvPr id="73" name="Google Shape;262;p3"/>
            <p:cNvPicPr preferRelativeResize="0"/>
            <p:nvPr/>
          </p:nvPicPr>
          <p:blipFill rotWithShape="1">
            <a:blip r:embed="rId3">
              <a:alphaModFix/>
            </a:blip>
            <a:srcRect/>
            <a:stretch/>
          </p:blipFill>
          <p:spPr>
            <a:xfrm>
              <a:off x="2946197" y="3076900"/>
              <a:ext cx="859642" cy="810354"/>
            </a:xfrm>
            <a:prstGeom prst="rect">
              <a:avLst/>
            </a:prstGeom>
            <a:noFill/>
            <a:ln>
              <a:noFill/>
            </a:ln>
          </p:spPr>
        </p:pic>
        <p:pic>
          <p:nvPicPr>
            <p:cNvPr id="89" name="Google Shape;211;p2" descr="Shape&#10;&#10;Description automatically generated with low confidence">
              <a:extLst>
                <a:ext uri="{FF2B5EF4-FFF2-40B4-BE49-F238E27FC236}">
                  <a16:creationId xmlns:a16="http://schemas.microsoft.com/office/drawing/2014/main" xmlns="" id="{930D3C1A-D5F1-433C-8DF0-CD8C7C75CCEE}"/>
                </a:ext>
              </a:extLst>
            </p:cNvPr>
            <p:cNvPicPr preferRelativeResize="0">
              <a:picLocks noChangeAspect="1"/>
            </p:cNvPicPr>
            <p:nvPr/>
          </p:nvPicPr>
          <p:blipFill rotWithShape="1">
            <a:blip r:embed="rId8">
              <a:alphaModFix/>
            </a:blip>
            <a:srcRect/>
            <a:stretch/>
          </p:blipFill>
          <p:spPr>
            <a:xfrm rot="13446600" flipH="1">
              <a:off x="7538547" y="3555356"/>
              <a:ext cx="694574" cy="712561"/>
            </a:xfrm>
            <a:prstGeom prst="rect">
              <a:avLst/>
            </a:prstGeom>
            <a:noFill/>
            <a:ln>
              <a:noFill/>
            </a:ln>
          </p:spPr>
        </p:pic>
        <p:grpSp>
          <p:nvGrpSpPr>
            <p:cNvPr id="93" name="Gruppieren 92"/>
            <p:cNvGrpSpPr/>
            <p:nvPr/>
          </p:nvGrpSpPr>
          <p:grpSpPr>
            <a:xfrm>
              <a:off x="10258066" y="3197968"/>
              <a:ext cx="1309831" cy="1363348"/>
              <a:chOff x="8607288" y="3911637"/>
              <a:chExt cx="1309831" cy="1363348"/>
            </a:xfrm>
          </p:grpSpPr>
          <p:pic>
            <p:nvPicPr>
              <p:cNvPr id="103" name="Google Shape;257;p3"/>
              <p:cNvPicPr preferRelativeResize="0"/>
              <p:nvPr/>
            </p:nvPicPr>
            <p:blipFill rotWithShape="1">
              <a:blip r:embed="rId9">
                <a:alphaModFix/>
              </a:blip>
              <a:srcRect/>
              <a:stretch/>
            </p:blipFill>
            <p:spPr>
              <a:xfrm>
                <a:off x="8657178" y="4306957"/>
                <a:ext cx="1210053" cy="968028"/>
              </a:xfrm>
              <a:prstGeom prst="rect">
                <a:avLst/>
              </a:prstGeom>
              <a:noFill/>
              <a:ln>
                <a:noFill/>
              </a:ln>
            </p:spPr>
          </p:pic>
          <p:sp>
            <p:nvSpPr>
              <p:cNvPr id="104" name="Textfeld 103"/>
              <p:cNvSpPr txBox="1"/>
              <p:nvPr/>
            </p:nvSpPr>
            <p:spPr>
              <a:xfrm>
                <a:off x="8607288" y="3911637"/>
                <a:ext cx="1309831" cy="307777"/>
              </a:xfrm>
              <a:prstGeom prst="rect">
                <a:avLst/>
              </a:prstGeom>
              <a:noFill/>
            </p:spPr>
            <p:txBody>
              <a:bodyPr wrap="square" rtlCol="0">
                <a:spAutoFit/>
              </a:bodyPr>
              <a:lstStyle/>
              <a:p>
                <a:pPr algn="ctr"/>
                <a:r>
                  <a:rPr lang="de-CH" dirty="0">
                    <a:latin typeface="Roboto" panose="020B0604020202020204" charset="0"/>
                    <a:ea typeface="Roboto" panose="020B0604020202020204" charset="0"/>
                  </a:rPr>
                  <a:t>Genes</a:t>
                </a:r>
              </a:p>
            </p:txBody>
          </p:sp>
        </p:grpSp>
        <p:grpSp>
          <p:nvGrpSpPr>
            <p:cNvPr id="94" name="Gruppieren 93"/>
            <p:cNvGrpSpPr/>
            <p:nvPr/>
          </p:nvGrpSpPr>
          <p:grpSpPr>
            <a:xfrm>
              <a:off x="8648766" y="3243790"/>
              <a:ext cx="1309831" cy="1350898"/>
              <a:chOff x="8607288" y="2355742"/>
              <a:chExt cx="1309831" cy="1350898"/>
            </a:xfrm>
          </p:grpSpPr>
          <p:pic>
            <p:nvPicPr>
              <p:cNvPr id="101" name="Google Shape;253;p3" descr="Icon&#10;&#10;Description automatically generated"/>
              <p:cNvPicPr preferRelativeResize="0"/>
              <p:nvPr/>
            </p:nvPicPr>
            <p:blipFill rotWithShape="1">
              <a:blip r:embed="rId10">
                <a:alphaModFix/>
              </a:blip>
              <a:srcRect/>
              <a:stretch/>
            </p:blipFill>
            <p:spPr>
              <a:xfrm>
                <a:off x="8777433" y="2736700"/>
                <a:ext cx="969542" cy="969940"/>
              </a:xfrm>
              <a:prstGeom prst="rect">
                <a:avLst/>
              </a:prstGeom>
              <a:noFill/>
              <a:ln>
                <a:noFill/>
              </a:ln>
            </p:spPr>
          </p:pic>
          <p:sp>
            <p:nvSpPr>
              <p:cNvPr id="102" name="Textfeld 101"/>
              <p:cNvSpPr txBox="1"/>
              <p:nvPr/>
            </p:nvSpPr>
            <p:spPr>
              <a:xfrm>
                <a:off x="8607288" y="2355742"/>
                <a:ext cx="1309831" cy="307777"/>
              </a:xfrm>
              <a:prstGeom prst="rect">
                <a:avLst/>
              </a:prstGeom>
              <a:noFill/>
            </p:spPr>
            <p:txBody>
              <a:bodyPr wrap="square" rtlCol="0">
                <a:spAutoFit/>
              </a:bodyPr>
              <a:lstStyle/>
              <a:p>
                <a:pPr algn="ctr"/>
                <a:r>
                  <a:rPr lang="en-GB" dirty="0">
                    <a:latin typeface="Roboto" panose="020B0604020202020204" charset="0"/>
                    <a:ea typeface="Roboto" panose="020B0604020202020204" charset="0"/>
                  </a:rPr>
                  <a:t>Classification</a:t>
                </a:r>
              </a:p>
            </p:txBody>
          </p:sp>
        </p:grpSp>
        <p:pic>
          <p:nvPicPr>
            <p:cNvPr id="95" name="Google Shape;211;p2" descr="Shape&#10;&#10;Description automatically generated with low confidence">
              <a:extLst>
                <a:ext uri="{FF2B5EF4-FFF2-40B4-BE49-F238E27FC236}">
                  <a16:creationId xmlns:a16="http://schemas.microsoft.com/office/drawing/2014/main" xmlns="" id="{930D3C1A-D5F1-433C-8DF0-CD8C7C75CCEE}"/>
                </a:ext>
              </a:extLst>
            </p:cNvPr>
            <p:cNvPicPr preferRelativeResize="0">
              <a:picLocks noChangeAspect="1"/>
            </p:cNvPicPr>
            <p:nvPr/>
          </p:nvPicPr>
          <p:blipFill rotWithShape="1">
            <a:blip r:embed="rId8">
              <a:alphaModFix/>
            </a:blip>
            <a:srcRect/>
            <a:stretch/>
          </p:blipFill>
          <p:spPr>
            <a:xfrm rot="13446600" flipH="1">
              <a:off x="4388303" y="3523363"/>
              <a:ext cx="694574" cy="712561"/>
            </a:xfrm>
            <a:prstGeom prst="rect">
              <a:avLst/>
            </a:prstGeom>
            <a:noFill/>
            <a:ln>
              <a:noFill/>
            </a:ln>
          </p:spPr>
        </p:pic>
        <p:pic>
          <p:nvPicPr>
            <p:cNvPr id="96" name="Google Shape;262;p3"/>
            <p:cNvPicPr preferRelativeResize="0"/>
            <p:nvPr/>
          </p:nvPicPr>
          <p:blipFill rotWithShape="1">
            <a:blip r:embed="rId3">
              <a:alphaModFix/>
            </a:blip>
            <a:srcRect/>
            <a:stretch/>
          </p:blipFill>
          <p:spPr>
            <a:xfrm>
              <a:off x="2222776" y="3672125"/>
              <a:ext cx="859642" cy="810354"/>
            </a:xfrm>
            <a:prstGeom prst="rect">
              <a:avLst/>
            </a:prstGeom>
            <a:noFill/>
            <a:ln>
              <a:noFill/>
            </a:ln>
          </p:spPr>
        </p:pic>
        <p:pic>
          <p:nvPicPr>
            <p:cNvPr id="97" name="Google Shape;262;p3"/>
            <p:cNvPicPr preferRelativeResize="0"/>
            <p:nvPr/>
          </p:nvPicPr>
          <p:blipFill rotWithShape="1">
            <a:blip r:embed="rId3">
              <a:alphaModFix/>
            </a:blip>
            <a:srcRect/>
            <a:stretch/>
          </p:blipFill>
          <p:spPr>
            <a:xfrm>
              <a:off x="2815111" y="3573104"/>
              <a:ext cx="859642" cy="810354"/>
            </a:xfrm>
            <a:prstGeom prst="rect">
              <a:avLst/>
            </a:prstGeom>
            <a:noFill/>
            <a:ln>
              <a:noFill/>
            </a:ln>
          </p:spPr>
        </p:pic>
        <p:pic>
          <p:nvPicPr>
            <p:cNvPr id="98" name="Google Shape;262;p3"/>
            <p:cNvPicPr preferRelativeResize="0"/>
            <p:nvPr/>
          </p:nvPicPr>
          <p:blipFill rotWithShape="1">
            <a:blip r:embed="rId3">
              <a:alphaModFix/>
            </a:blip>
            <a:srcRect/>
            <a:stretch/>
          </p:blipFill>
          <p:spPr>
            <a:xfrm rot="11824931">
              <a:off x="2329407" y="2874315"/>
              <a:ext cx="859642" cy="810354"/>
            </a:xfrm>
            <a:prstGeom prst="rect">
              <a:avLst/>
            </a:prstGeom>
            <a:noFill/>
            <a:ln>
              <a:noFill/>
            </a:ln>
          </p:spPr>
        </p:pic>
        <p:pic>
          <p:nvPicPr>
            <p:cNvPr id="99" name="Google Shape;262;p3"/>
            <p:cNvPicPr preferRelativeResize="0"/>
            <p:nvPr/>
          </p:nvPicPr>
          <p:blipFill rotWithShape="1">
            <a:blip r:embed="rId3">
              <a:alphaModFix/>
            </a:blip>
            <a:srcRect/>
            <a:stretch/>
          </p:blipFill>
          <p:spPr>
            <a:xfrm rot="15898540">
              <a:off x="1726157" y="3235188"/>
              <a:ext cx="859642" cy="810354"/>
            </a:xfrm>
            <a:prstGeom prst="rect">
              <a:avLst/>
            </a:prstGeom>
            <a:noFill/>
            <a:ln>
              <a:noFill/>
            </a:ln>
          </p:spPr>
        </p:pic>
        <p:sp>
          <p:nvSpPr>
            <p:cNvPr id="100" name="TextBox 4">
              <a:extLst>
                <a:ext uri="{FF2B5EF4-FFF2-40B4-BE49-F238E27FC236}">
                  <a16:creationId xmlns:a16="http://schemas.microsoft.com/office/drawing/2014/main" xmlns="" id="{B7DD2F77-B34D-40B2-B619-CF4A44259944}"/>
                </a:ext>
              </a:extLst>
            </p:cNvPr>
            <p:cNvSpPr txBox="1"/>
            <p:nvPr/>
          </p:nvSpPr>
          <p:spPr>
            <a:xfrm>
              <a:off x="1926789" y="4670117"/>
              <a:ext cx="1666875" cy="307777"/>
            </a:xfrm>
            <a:prstGeom prst="rect">
              <a:avLst/>
            </a:prstGeom>
            <a:noFill/>
          </p:spPr>
          <p:txBody>
            <a:bodyPr wrap="square" rtlCol="0">
              <a:spAutoFit/>
            </a:bodyPr>
            <a:lstStyle/>
            <a:p>
              <a:pPr algn="ctr"/>
              <a:r>
                <a:rPr lang="en-GB" dirty="0">
                  <a:latin typeface="Roboto" panose="020B0604020202020204" charset="0"/>
                  <a:ea typeface="Roboto" panose="020B0604020202020204" charset="0"/>
                </a:rPr>
                <a:t>3’000 Genes</a:t>
              </a:r>
            </a:p>
          </p:txBody>
        </p:sp>
      </p:grpSp>
      <p:grpSp>
        <p:nvGrpSpPr>
          <p:cNvPr id="119" name="Gruppieren 118"/>
          <p:cNvGrpSpPr/>
          <p:nvPr/>
        </p:nvGrpSpPr>
        <p:grpSpPr>
          <a:xfrm>
            <a:off x="9925878" y="185530"/>
            <a:ext cx="1968391" cy="887896"/>
            <a:chOff x="9925878" y="185530"/>
            <a:chExt cx="1968391" cy="887896"/>
          </a:xfrm>
        </p:grpSpPr>
        <p:grpSp>
          <p:nvGrpSpPr>
            <p:cNvPr id="120" name="Gruppieren 119"/>
            <p:cNvGrpSpPr>
              <a:grpSpLocks noChangeAspect="1"/>
            </p:cNvGrpSpPr>
            <p:nvPr/>
          </p:nvGrpSpPr>
          <p:grpSpPr>
            <a:xfrm>
              <a:off x="10069913" y="359999"/>
              <a:ext cx="1734877" cy="659763"/>
              <a:chOff x="9661543" y="5946"/>
              <a:chExt cx="2410646" cy="916754"/>
            </a:xfrm>
          </p:grpSpPr>
          <p:pic>
            <p:nvPicPr>
              <p:cNvPr id="122" name="Google Shape;157;p33" descr="Text&#10;&#10;Description automatically generated">
                <a:extLst>
                  <a:ext uri="{FF2B5EF4-FFF2-40B4-BE49-F238E27FC236}">
                    <a16:creationId xmlns:a16="http://schemas.microsoft.com/office/drawing/2014/main" xmlns="" id="{529C00AC-1439-491C-AA3F-904B9D8B65B6}"/>
                  </a:ext>
                </a:extLst>
              </p:cNvPr>
              <p:cNvPicPr preferRelativeResize="0">
                <a:picLocks noChangeAspect="1"/>
              </p:cNvPicPr>
              <p:nvPr/>
            </p:nvPicPr>
            <p:blipFill rotWithShape="1">
              <a:blip r:embed="rId11">
                <a:alphaModFix/>
              </a:blip>
              <a:srcRect/>
              <a:stretch/>
            </p:blipFill>
            <p:spPr>
              <a:xfrm>
                <a:off x="9661543" y="365125"/>
                <a:ext cx="1123629" cy="308370"/>
              </a:xfrm>
              <a:prstGeom prst="rect">
                <a:avLst/>
              </a:prstGeom>
              <a:noFill/>
              <a:ln>
                <a:noFill/>
              </a:ln>
            </p:spPr>
          </p:pic>
          <p:grpSp>
            <p:nvGrpSpPr>
              <p:cNvPr id="123" name="Group 14">
                <a:extLst>
                  <a:ext uri="{FF2B5EF4-FFF2-40B4-BE49-F238E27FC236}">
                    <a16:creationId xmlns:a16="http://schemas.microsoft.com/office/drawing/2014/main" xmlns="" id="{454E3B3B-22E2-41AB-8B8A-3F7FFD813E24}"/>
                  </a:ext>
                </a:extLst>
              </p:cNvPr>
              <p:cNvGrpSpPr>
                <a:grpSpLocks noChangeAspect="1"/>
              </p:cNvGrpSpPr>
              <p:nvPr/>
            </p:nvGrpSpPr>
            <p:grpSpPr>
              <a:xfrm flipH="1">
                <a:off x="10909131" y="5946"/>
                <a:ext cx="1163058" cy="916754"/>
                <a:chOff x="50870" y="0"/>
                <a:chExt cx="1894963" cy="1439947"/>
              </a:xfrm>
            </p:grpSpPr>
            <p:grpSp>
              <p:nvGrpSpPr>
                <p:cNvPr id="124" name="Group 15">
                  <a:extLst>
                    <a:ext uri="{FF2B5EF4-FFF2-40B4-BE49-F238E27FC236}">
                      <a16:creationId xmlns:a16="http://schemas.microsoft.com/office/drawing/2014/main" xmlns="" id="{7D5E581E-505C-4F33-9F7D-295C137B9D3C}"/>
                    </a:ext>
                  </a:extLst>
                </p:cNvPr>
                <p:cNvGrpSpPr>
                  <a:grpSpLocks noChangeAspect="1"/>
                </p:cNvGrpSpPr>
                <p:nvPr/>
              </p:nvGrpSpPr>
              <p:grpSpPr>
                <a:xfrm>
                  <a:off x="333740" y="0"/>
                  <a:ext cx="1100991" cy="1238157"/>
                  <a:chOff x="559838" y="186446"/>
                  <a:chExt cx="1659388" cy="1866122"/>
                </a:xfrm>
              </p:grpSpPr>
              <p:pic>
                <p:nvPicPr>
                  <p:cNvPr id="131" name="Google Shape;118;p30" descr="A picture containing text, clipart&#10;&#10;Description automatically generated">
                    <a:extLst>
                      <a:ext uri="{FF2B5EF4-FFF2-40B4-BE49-F238E27FC236}">
                        <a16:creationId xmlns:a16="http://schemas.microsoft.com/office/drawing/2014/main" xmlns="" id="{E58771FE-547E-486B-A606-3CB5A2B496A8}"/>
                      </a:ext>
                    </a:extLst>
                  </p:cNvPr>
                  <p:cNvPicPr preferRelativeResize="0">
                    <a:picLocks noChangeAspect="1"/>
                  </p:cNvPicPr>
                  <p:nvPr/>
                </p:nvPicPr>
                <p:blipFill rotWithShape="1">
                  <a:blip r:embed="rId12">
                    <a:alphaModFix amt="35000"/>
                  </a:blip>
                  <a:srcRect l="54308" t="1785" r="26968" b="55511"/>
                  <a:stretch/>
                </p:blipFill>
                <p:spPr>
                  <a:xfrm flipH="1">
                    <a:off x="559838" y="186446"/>
                    <a:ext cx="1659388" cy="1866122"/>
                  </a:xfrm>
                  <a:prstGeom prst="rect">
                    <a:avLst/>
                  </a:prstGeom>
                  <a:noFill/>
                  <a:ln>
                    <a:noFill/>
                  </a:ln>
                </p:spPr>
              </p:pic>
              <p:sp>
                <p:nvSpPr>
                  <p:cNvPr id="132" name="Rectangle 23">
                    <a:extLst>
                      <a:ext uri="{FF2B5EF4-FFF2-40B4-BE49-F238E27FC236}">
                        <a16:creationId xmlns:a16="http://schemas.microsoft.com/office/drawing/2014/main" xmlns="" id="{2D9F64FC-F106-42E4-8C63-5E5812C50DED}"/>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25" name="Group 16">
                  <a:extLst>
                    <a:ext uri="{FF2B5EF4-FFF2-40B4-BE49-F238E27FC236}">
                      <a16:creationId xmlns:a16="http://schemas.microsoft.com/office/drawing/2014/main" xmlns="" id="{6E6AA8BF-03C7-4B71-846C-8880FC722150}"/>
                    </a:ext>
                  </a:extLst>
                </p:cNvPr>
                <p:cNvGrpSpPr>
                  <a:grpSpLocks noChangeAspect="1"/>
                </p:cNvGrpSpPr>
                <p:nvPr/>
              </p:nvGrpSpPr>
              <p:grpSpPr>
                <a:xfrm rot="16627021">
                  <a:off x="1345194" y="519387"/>
                  <a:ext cx="565418" cy="635860"/>
                  <a:chOff x="559838" y="186446"/>
                  <a:chExt cx="1659388" cy="1866122"/>
                </a:xfrm>
              </p:grpSpPr>
              <p:pic>
                <p:nvPicPr>
                  <p:cNvPr id="129" name="Google Shape;118;p30" descr="A picture containing text, clipart&#10;&#10;Description automatically generated">
                    <a:extLst>
                      <a:ext uri="{FF2B5EF4-FFF2-40B4-BE49-F238E27FC236}">
                        <a16:creationId xmlns:a16="http://schemas.microsoft.com/office/drawing/2014/main" xmlns="" id="{0840A10F-27FE-483E-AB56-3953502AACA6}"/>
                      </a:ext>
                    </a:extLst>
                  </p:cNvPr>
                  <p:cNvPicPr preferRelativeResize="0">
                    <a:picLocks noChangeAspect="1"/>
                  </p:cNvPicPr>
                  <p:nvPr/>
                </p:nvPicPr>
                <p:blipFill rotWithShape="1">
                  <a:blip r:embed="rId12">
                    <a:alphaModFix amt="35000"/>
                  </a:blip>
                  <a:srcRect l="54308" t="1785" r="26968" b="55511"/>
                  <a:stretch/>
                </p:blipFill>
                <p:spPr>
                  <a:xfrm flipH="1">
                    <a:off x="559838" y="186446"/>
                    <a:ext cx="1659388" cy="1866122"/>
                  </a:xfrm>
                  <a:prstGeom prst="rect">
                    <a:avLst/>
                  </a:prstGeom>
                  <a:noFill/>
                  <a:ln>
                    <a:noFill/>
                  </a:ln>
                </p:spPr>
              </p:pic>
              <p:sp>
                <p:nvSpPr>
                  <p:cNvPr id="130" name="Rectangle 21">
                    <a:extLst>
                      <a:ext uri="{FF2B5EF4-FFF2-40B4-BE49-F238E27FC236}">
                        <a16:creationId xmlns:a16="http://schemas.microsoft.com/office/drawing/2014/main" xmlns="" id="{F29A7939-6D16-4873-9B22-56AD00289505}"/>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26" name="Group 17">
                  <a:extLst>
                    <a:ext uri="{FF2B5EF4-FFF2-40B4-BE49-F238E27FC236}">
                      <a16:creationId xmlns:a16="http://schemas.microsoft.com/office/drawing/2014/main" xmlns="" id="{2A98AA4F-BBAA-4FA0-AB20-976F91D4A0B6}"/>
                    </a:ext>
                  </a:extLst>
                </p:cNvPr>
                <p:cNvGrpSpPr>
                  <a:grpSpLocks noChangeAspect="1"/>
                </p:cNvGrpSpPr>
                <p:nvPr/>
              </p:nvGrpSpPr>
              <p:grpSpPr>
                <a:xfrm rot="16627021">
                  <a:off x="86091" y="839308"/>
                  <a:ext cx="565418" cy="635860"/>
                  <a:chOff x="559838" y="186446"/>
                  <a:chExt cx="1659388" cy="1866122"/>
                </a:xfrm>
              </p:grpSpPr>
              <p:pic>
                <p:nvPicPr>
                  <p:cNvPr id="127" name="Google Shape;118;p30" descr="A picture containing text, clipart&#10;&#10;Description automatically generated">
                    <a:extLst>
                      <a:ext uri="{FF2B5EF4-FFF2-40B4-BE49-F238E27FC236}">
                        <a16:creationId xmlns:a16="http://schemas.microsoft.com/office/drawing/2014/main" xmlns="" id="{20BB8493-935B-4B93-B604-0BB418BD6064}"/>
                      </a:ext>
                    </a:extLst>
                  </p:cNvPr>
                  <p:cNvPicPr preferRelativeResize="0">
                    <a:picLocks noChangeAspect="1"/>
                  </p:cNvPicPr>
                  <p:nvPr/>
                </p:nvPicPr>
                <p:blipFill rotWithShape="1">
                  <a:blip r:embed="rId12">
                    <a:alphaModFix amt="35000"/>
                  </a:blip>
                  <a:srcRect l="54308" t="1785" r="26968" b="55511"/>
                  <a:stretch/>
                </p:blipFill>
                <p:spPr>
                  <a:xfrm flipH="1">
                    <a:off x="559838" y="186446"/>
                    <a:ext cx="1659388" cy="1866122"/>
                  </a:xfrm>
                  <a:prstGeom prst="rect">
                    <a:avLst/>
                  </a:prstGeom>
                  <a:noFill/>
                  <a:ln>
                    <a:noFill/>
                  </a:ln>
                </p:spPr>
              </p:pic>
              <p:sp>
                <p:nvSpPr>
                  <p:cNvPr id="128" name="Rectangle 19">
                    <a:extLst>
                      <a:ext uri="{FF2B5EF4-FFF2-40B4-BE49-F238E27FC236}">
                        <a16:creationId xmlns:a16="http://schemas.microsoft.com/office/drawing/2014/main" xmlns="" id="{CCC6CE18-C25E-4280-92CE-1211DE42E03F}"/>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grpSp>
        <p:sp>
          <p:nvSpPr>
            <p:cNvPr id="121" name="Rechteck 120"/>
            <p:cNvSpPr/>
            <p:nvPr/>
          </p:nvSpPr>
          <p:spPr>
            <a:xfrm>
              <a:off x="9925878" y="185530"/>
              <a:ext cx="1968391" cy="887896"/>
            </a:xfrm>
            <a:prstGeom prst="rect">
              <a:avLst/>
            </a:prstGeom>
            <a:solidFill>
              <a:schemeClr val="bg1">
                <a:alpha val="59000"/>
              </a:schemeClr>
            </a:solid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spTree>
    <p:extLst>
      <p:ext uri="{BB962C8B-B14F-4D97-AF65-F5344CB8AC3E}">
        <p14:creationId xmlns:p14="http://schemas.microsoft.com/office/powerpoint/2010/main" val="37856502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7"/>
        <p:cNvGrpSpPr/>
        <p:nvPr/>
      </p:nvGrpSpPr>
      <p:grpSpPr>
        <a:xfrm>
          <a:off x="0" y="0"/>
          <a:ext cx="0" cy="0"/>
          <a:chOff x="0" y="0"/>
          <a:chExt cx="0" cy="0"/>
        </a:xfrm>
      </p:grpSpPr>
      <p:sp>
        <p:nvSpPr>
          <p:cNvPr id="270" name="Google Shape;270;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Garamond"/>
              <a:buNone/>
            </a:pPr>
            <a:r>
              <a:rPr lang="en-GB">
                <a:latin typeface="Garamond"/>
                <a:ea typeface="Garamond"/>
                <a:cs typeface="Garamond"/>
                <a:sym typeface="Garamond"/>
              </a:rPr>
              <a:t/>
            </a:r>
            <a:br>
              <a:rPr lang="en-GB">
                <a:latin typeface="Garamond"/>
                <a:ea typeface="Garamond"/>
                <a:cs typeface="Garamond"/>
                <a:sym typeface="Garamond"/>
              </a:rPr>
            </a:br>
            <a:endParaRPr/>
          </a:p>
        </p:txBody>
      </p:sp>
      <p:pic>
        <p:nvPicPr>
          <p:cNvPr id="279" name="Google Shape;279;p34" descr="Map, scatter chart&#10;&#10;Description automatically generated"/>
          <p:cNvPicPr preferRelativeResize="0"/>
          <p:nvPr/>
        </p:nvPicPr>
        <p:blipFill rotWithShape="1">
          <a:blip r:embed="rId3">
            <a:alphaModFix/>
          </a:blip>
          <a:srcRect l="3783" t="3866" r="14992" b="3864"/>
          <a:stretch/>
        </p:blipFill>
        <p:spPr>
          <a:xfrm>
            <a:off x="1216283" y="2067858"/>
            <a:ext cx="4320000" cy="4320000"/>
          </a:xfrm>
          <a:prstGeom prst="rect">
            <a:avLst/>
          </a:prstGeom>
          <a:noFill/>
          <a:ln>
            <a:noFill/>
          </a:ln>
        </p:spPr>
      </p:pic>
      <p:pic>
        <p:nvPicPr>
          <p:cNvPr id="280" name="Google Shape;280;p34" descr="Scatter chart&#10;&#10;Description automatically generated"/>
          <p:cNvPicPr preferRelativeResize="0"/>
          <p:nvPr/>
        </p:nvPicPr>
        <p:blipFill rotWithShape="1">
          <a:blip r:embed="rId4">
            <a:alphaModFix/>
          </a:blip>
          <a:srcRect l="3048" t="3556" r="10380" b="4385"/>
          <a:stretch/>
        </p:blipFill>
        <p:spPr>
          <a:xfrm>
            <a:off x="6914755" y="2143246"/>
            <a:ext cx="4320000" cy="4320000"/>
          </a:xfrm>
          <a:prstGeom prst="rect">
            <a:avLst/>
          </a:prstGeom>
          <a:noFill/>
          <a:ln>
            <a:noFill/>
          </a:ln>
        </p:spPr>
      </p:pic>
      <p:grpSp>
        <p:nvGrpSpPr>
          <p:cNvPr id="4" name="Gruppieren 3"/>
          <p:cNvGrpSpPr/>
          <p:nvPr/>
        </p:nvGrpSpPr>
        <p:grpSpPr>
          <a:xfrm>
            <a:off x="10531334" y="5695187"/>
            <a:ext cx="680663" cy="480222"/>
            <a:chOff x="5568351" y="1074899"/>
            <a:chExt cx="680663" cy="480222"/>
          </a:xfrm>
        </p:grpSpPr>
        <p:grpSp>
          <p:nvGrpSpPr>
            <p:cNvPr id="55" name="Google Shape;285;p34"/>
            <p:cNvGrpSpPr/>
            <p:nvPr/>
          </p:nvGrpSpPr>
          <p:grpSpPr>
            <a:xfrm>
              <a:off x="5568351" y="1074899"/>
              <a:ext cx="680663" cy="276959"/>
              <a:chOff x="2340298" y="1653133"/>
              <a:chExt cx="680663" cy="276959"/>
            </a:xfrm>
          </p:grpSpPr>
          <p:sp>
            <p:nvSpPr>
              <p:cNvPr id="56" name="Google Shape;286;p34"/>
              <p:cNvSpPr/>
              <p:nvPr/>
            </p:nvSpPr>
            <p:spPr>
              <a:xfrm>
                <a:off x="2340298" y="1745356"/>
                <a:ext cx="108000" cy="108000"/>
              </a:xfrm>
              <a:prstGeom prst="ellipse">
                <a:avLst/>
              </a:prstGeom>
              <a:solidFill>
                <a:srgbClr val="FF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7" name="Google Shape;287;p34"/>
              <p:cNvSpPr txBox="1"/>
              <p:nvPr/>
            </p:nvSpPr>
            <p:spPr>
              <a:xfrm>
                <a:off x="2440253" y="1653133"/>
                <a:ext cx="580708"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200" dirty="0">
                    <a:solidFill>
                      <a:schemeClr val="dk1"/>
                    </a:solidFill>
                    <a:latin typeface="Roboto"/>
                    <a:ea typeface="Roboto"/>
                    <a:cs typeface="Roboto"/>
                    <a:sym typeface="Roboto"/>
                  </a:rPr>
                  <a:t>False</a:t>
                </a:r>
                <a:endParaRPr sz="1200" b="0" i="0" u="none" strike="noStrike" cap="none" dirty="0">
                  <a:solidFill>
                    <a:schemeClr val="dk1"/>
                  </a:solidFill>
                  <a:latin typeface="Roboto"/>
                  <a:ea typeface="Roboto"/>
                  <a:cs typeface="Roboto"/>
                  <a:sym typeface="Roboto"/>
                </a:endParaRPr>
              </a:p>
            </p:txBody>
          </p:sp>
        </p:grpSp>
        <p:grpSp>
          <p:nvGrpSpPr>
            <p:cNvPr id="58" name="Google Shape;285;p34"/>
            <p:cNvGrpSpPr/>
            <p:nvPr/>
          </p:nvGrpSpPr>
          <p:grpSpPr>
            <a:xfrm>
              <a:off x="5569994" y="1278162"/>
              <a:ext cx="679020" cy="276959"/>
              <a:chOff x="2340298" y="1663985"/>
              <a:chExt cx="679020" cy="276959"/>
            </a:xfrm>
          </p:grpSpPr>
          <p:sp>
            <p:nvSpPr>
              <p:cNvPr id="59" name="Google Shape;286;p34"/>
              <p:cNvSpPr/>
              <p:nvPr/>
            </p:nvSpPr>
            <p:spPr>
              <a:xfrm>
                <a:off x="2340298" y="1745356"/>
                <a:ext cx="108000" cy="108000"/>
              </a:xfrm>
              <a:prstGeom prst="ellipse">
                <a:avLst/>
              </a:prstGeom>
              <a:solidFill>
                <a:schemeClr val="tx2">
                  <a:lumMod val="9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FF0000"/>
                  </a:solidFill>
                  <a:latin typeface="Arial"/>
                  <a:ea typeface="Arial"/>
                  <a:cs typeface="Arial"/>
                  <a:sym typeface="Arial"/>
                </a:endParaRPr>
              </a:p>
            </p:txBody>
          </p:sp>
          <p:sp>
            <p:nvSpPr>
              <p:cNvPr id="60" name="Google Shape;287;p34"/>
              <p:cNvSpPr txBox="1"/>
              <p:nvPr/>
            </p:nvSpPr>
            <p:spPr>
              <a:xfrm>
                <a:off x="2440780" y="1663985"/>
                <a:ext cx="578538"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200" dirty="0">
                    <a:solidFill>
                      <a:schemeClr val="dk1"/>
                    </a:solidFill>
                    <a:latin typeface="Roboto"/>
                    <a:ea typeface="Roboto"/>
                    <a:cs typeface="Roboto"/>
                    <a:sym typeface="Roboto"/>
                  </a:rPr>
                  <a:t>True</a:t>
                </a:r>
                <a:endParaRPr sz="1200" b="0" i="0" u="none" strike="noStrike" cap="none" dirty="0">
                  <a:solidFill>
                    <a:schemeClr val="dk1"/>
                  </a:solidFill>
                  <a:latin typeface="Roboto"/>
                  <a:ea typeface="Roboto"/>
                  <a:cs typeface="Roboto"/>
                  <a:sym typeface="Roboto"/>
                </a:endParaRPr>
              </a:p>
            </p:txBody>
          </p:sp>
        </p:grpSp>
      </p:grpSp>
      <p:sp>
        <p:nvSpPr>
          <p:cNvPr id="271" name="Google Shape;271;p34"/>
          <p:cNvSpPr txBox="1"/>
          <p:nvPr/>
        </p:nvSpPr>
        <p:spPr>
          <a:xfrm>
            <a:off x="2387633" y="1547667"/>
            <a:ext cx="1977300" cy="3693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GB" sz="1800" b="0" i="0" u="none" strike="noStrike" cap="none" dirty="0">
                <a:solidFill>
                  <a:schemeClr val="dk1"/>
                </a:solidFill>
                <a:latin typeface="Roboto"/>
                <a:ea typeface="Roboto"/>
                <a:cs typeface="Roboto"/>
                <a:sym typeface="Roboto"/>
              </a:rPr>
              <a:t>Real</a:t>
            </a:r>
            <a:endParaRPr sz="1800" b="0" i="0" u="none" strike="noStrike" cap="none" dirty="0">
              <a:solidFill>
                <a:schemeClr val="dk1"/>
              </a:solidFill>
              <a:latin typeface="Roboto"/>
              <a:ea typeface="Roboto"/>
              <a:cs typeface="Roboto"/>
              <a:sym typeface="Roboto"/>
            </a:endParaRPr>
          </a:p>
        </p:txBody>
      </p:sp>
      <p:sp>
        <p:nvSpPr>
          <p:cNvPr id="272" name="Google Shape;272;p34"/>
          <p:cNvSpPr txBox="1"/>
          <p:nvPr/>
        </p:nvSpPr>
        <p:spPr>
          <a:xfrm>
            <a:off x="7802632" y="1487291"/>
            <a:ext cx="2118034" cy="369291"/>
          </a:xfrm>
          <a:prstGeom prst="rect">
            <a:avLst/>
          </a:prstGeom>
          <a:noFill/>
          <a:ln>
            <a:noFill/>
          </a:ln>
        </p:spPr>
        <p:txBody>
          <a:bodyPr spcFirstLastPara="1" wrap="square" lIns="91425" tIns="45700" rIns="91425" bIns="45700" anchor="t" anchorCtr="0">
            <a:spAutoFit/>
          </a:bodyPr>
          <a:lstStyle/>
          <a:p>
            <a:pPr algn="ctr">
              <a:buSzPts val="1800"/>
            </a:pPr>
            <a:r>
              <a:rPr lang="en-GB" sz="1800" dirty="0">
                <a:solidFill>
                  <a:schemeClr val="dk1"/>
                </a:solidFill>
                <a:latin typeface="Roboto"/>
                <a:ea typeface="Roboto"/>
                <a:cs typeface="Roboto"/>
                <a:sym typeface="Garamond"/>
              </a:rPr>
              <a:t>Predicted</a:t>
            </a:r>
            <a:endParaRPr sz="1800" dirty="0">
              <a:solidFill>
                <a:schemeClr val="dk1"/>
              </a:solidFill>
              <a:latin typeface="Roboto"/>
              <a:ea typeface="Roboto"/>
              <a:cs typeface="Roboto"/>
              <a:sym typeface="Garamond"/>
            </a:endParaRPr>
          </a:p>
        </p:txBody>
      </p:sp>
      <p:sp>
        <p:nvSpPr>
          <p:cNvPr id="61" name="Google Shape;248;p3">
            <a:extLst>
              <a:ext uri="{FF2B5EF4-FFF2-40B4-BE49-F238E27FC236}">
                <a16:creationId xmlns:a16="http://schemas.microsoft.com/office/drawing/2014/main" xmlns="" id="{6D2AEA48-4D62-4126-94C7-11482E2129A3}"/>
              </a:ext>
            </a:extLst>
          </p:cNvPr>
          <p:cNvSpPr txBox="1">
            <a:spLocks/>
          </p:cNvSpPr>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buFont typeface="Garamond"/>
              <a:buNone/>
            </a:pPr>
            <a:r>
              <a:rPr lang="en-GB">
                <a:latin typeface="Garamond"/>
                <a:ea typeface="Garamond"/>
                <a:cs typeface="Garamond"/>
                <a:sym typeface="Garamond"/>
              </a:rPr>
              <a:t/>
            </a:r>
            <a:br>
              <a:rPr lang="en-GB">
                <a:latin typeface="Garamond"/>
                <a:ea typeface="Garamond"/>
                <a:cs typeface="Garamond"/>
                <a:sym typeface="Garamond"/>
              </a:rPr>
            </a:br>
            <a:endParaRPr lang="en-GB"/>
          </a:p>
        </p:txBody>
      </p:sp>
      <p:sp>
        <p:nvSpPr>
          <p:cNvPr id="62" name="Google Shape;254;p3">
            <a:extLst>
              <a:ext uri="{FF2B5EF4-FFF2-40B4-BE49-F238E27FC236}">
                <a16:creationId xmlns:a16="http://schemas.microsoft.com/office/drawing/2014/main" xmlns="" id="{E4FFD79A-2EB5-490F-AD86-6432F1EF0BCF}"/>
              </a:ext>
            </a:extLst>
          </p:cNvPr>
          <p:cNvSpPr txBox="1"/>
          <p:nvPr/>
        </p:nvSpPr>
        <p:spPr>
          <a:xfrm>
            <a:off x="549675" y="470142"/>
            <a:ext cx="11262880" cy="584735"/>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3200"/>
              <a:buFont typeface="Arial"/>
              <a:buNone/>
            </a:pPr>
            <a:r>
              <a:rPr lang="en-GB" sz="3200" dirty="0">
                <a:solidFill>
                  <a:schemeClr val="dk1"/>
                </a:solidFill>
                <a:latin typeface="Roboto"/>
                <a:ea typeface="Roboto"/>
                <a:cs typeface="Roboto"/>
                <a:sym typeface="Roboto"/>
              </a:rPr>
              <a:t>96</a:t>
            </a:r>
            <a:r>
              <a:rPr lang="en-GB" sz="3200" b="0" i="0" u="none" strike="noStrike" cap="none" dirty="0">
                <a:solidFill>
                  <a:schemeClr val="dk1"/>
                </a:solidFill>
                <a:latin typeface="Roboto"/>
                <a:ea typeface="Roboto"/>
                <a:cs typeface="Roboto"/>
                <a:sym typeface="Roboto"/>
              </a:rPr>
              <a:t>% of the cells were correctly classified</a:t>
            </a:r>
            <a:endParaRPr sz="3200" b="0" i="0" u="none" strike="noStrike" cap="none" dirty="0">
              <a:solidFill>
                <a:schemeClr val="dk1"/>
              </a:solidFill>
              <a:latin typeface="Roboto"/>
              <a:ea typeface="Roboto"/>
              <a:cs typeface="Roboto"/>
              <a:sym typeface="Roboto"/>
            </a:endParaRPr>
          </a:p>
        </p:txBody>
      </p:sp>
      <p:grpSp>
        <p:nvGrpSpPr>
          <p:cNvPr id="63" name="Group 62">
            <a:extLst>
              <a:ext uri="{FF2B5EF4-FFF2-40B4-BE49-F238E27FC236}">
                <a16:creationId xmlns:a16="http://schemas.microsoft.com/office/drawing/2014/main" xmlns="" id="{32877FCA-8F5B-4CAE-AE04-B86542A59F5C}"/>
              </a:ext>
            </a:extLst>
          </p:cNvPr>
          <p:cNvGrpSpPr/>
          <p:nvPr/>
        </p:nvGrpSpPr>
        <p:grpSpPr>
          <a:xfrm>
            <a:off x="551579" y="994336"/>
            <a:ext cx="11271054" cy="345896"/>
            <a:chOff x="336452" y="3668665"/>
            <a:chExt cx="11271054" cy="345896"/>
          </a:xfrm>
        </p:grpSpPr>
        <p:pic>
          <p:nvPicPr>
            <p:cNvPr id="101" name="Google Shape;258;p3">
              <a:extLst>
                <a:ext uri="{FF2B5EF4-FFF2-40B4-BE49-F238E27FC236}">
                  <a16:creationId xmlns:a16="http://schemas.microsoft.com/office/drawing/2014/main" xmlns="" id="{CC57D50B-FBCA-4A28-8BB9-AEB3A1997C6A}"/>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336452" y="3668666"/>
              <a:ext cx="345894" cy="345894"/>
            </a:xfrm>
            <a:prstGeom prst="rect">
              <a:avLst/>
            </a:prstGeom>
            <a:noFill/>
            <a:ln>
              <a:noFill/>
            </a:ln>
          </p:spPr>
        </p:pic>
        <p:pic>
          <p:nvPicPr>
            <p:cNvPr id="102" name="Google Shape;258;p3">
              <a:extLst>
                <a:ext uri="{FF2B5EF4-FFF2-40B4-BE49-F238E27FC236}">
                  <a16:creationId xmlns:a16="http://schemas.microsoft.com/office/drawing/2014/main" xmlns="" id="{B8DA8967-142D-4B89-B5C1-A3CD16E0E0AF}"/>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688877" y="3668666"/>
              <a:ext cx="345894" cy="345894"/>
            </a:xfrm>
            <a:prstGeom prst="rect">
              <a:avLst/>
            </a:prstGeom>
            <a:noFill/>
            <a:ln>
              <a:noFill/>
            </a:ln>
          </p:spPr>
        </p:pic>
        <p:pic>
          <p:nvPicPr>
            <p:cNvPr id="103" name="Google Shape;258;p3">
              <a:extLst>
                <a:ext uri="{FF2B5EF4-FFF2-40B4-BE49-F238E27FC236}">
                  <a16:creationId xmlns:a16="http://schemas.microsoft.com/office/drawing/2014/main" xmlns="" id="{E51EBEA7-2E94-42C5-B6EE-D794E748D91C}"/>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041302" y="3668665"/>
              <a:ext cx="345894" cy="345894"/>
            </a:xfrm>
            <a:prstGeom prst="rect">
              <a:avLst/>
            </a:prstGeom>
            <a:noFill/>
            <a:ln>
              <a:noFill/>
            </a:ln>
          </p:spPr>
        </p:pic>
        <p:pic>
          <p:nvPicPr>
            <p:cNvPr id="104" name="Google Shape;258;p3">
              <a:extLst>
                <a:ext uri="{FF2B5EF4-FFF2-40B4-BE49-F238E27FC236}">
                  <a16:creationId xmlns:a16="http://schemas.microsoft.com/office/drawing/2014/main" xmlns="" id="{FBECF2D5-8049-4351-A05B-3A19C6CCD38F}"/>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393727" y="3668665"/>
              <a:ext cx="345894" cy="345894"/>
            </a:xfrm>
            <a:prstGeom prst="rect">
              <a:avLst/>
            </a:prstGeom>
            <a:noFill/>
            <a:ln>
              <a:noFill/>
            </a:ln>
          </p:spPr>
        </p:pic>
        <p:pic>
          <p:nvPicPr>
            <p:cNvPr id="105" name="Google Shape;258;p3">
              <a:extLst>
                <a:ext uri="{FF2B5EF4-FFF2-40B4-BE49-F238E27FC236}">
                  <a16:creationId xmlns:a16="http://schemas.microsoft.com/office/drawing/2014/main" xmlns="" id="{71CFA806-3162-4C0A-903A-D19C5E26654B}"/>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746151" y="3668666"/>
              <a:ext cx="345894" cy="345894"/>
            </a:xfrm>
            <a:prstGeom prst="rect">
              <a:avLst/>
            </a:prstGeom>
            <a:noFill/>
            <a:ln>
              <a:noFill/>
            </a:ln>
          </p:spPr>
        </p:pic>
        <p:pic>
          <p:nvPicPr>
            <p:cNvPr id="106" name="Google Shape;258;p3">
              <a:extLst>
                <a:ext uri="{FF2B5EF4-FFF2-40B4-BE49-F238E27FC236}">
                  <a16:creationId xmlns:a16="http://schemas.microsoft.com/office/drawing/2014/main" xmlns="" id="{47A473E8-B219-4B14-B9D5-18BD66E6505F}"/>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2098576" y="3668666"/>
              <a:ext cx="345894" cy="345894"/>
            </a:xfrm>
            <a:prstGeom prst="rect">
              <a:avLst/>
            </a:prstGeom>
            <a:noFill/>
            <a:ln>
              <a:noFill/>
            </a:ln>
          </p:spPr>
        </p:pic>
        <p:pic>
          <p:nvPicPr>
            <p:cNvPr id="107" name="Google Shape;258;p3">
              <a:extLst>
                <a:ext uri="{FF2B5EF4-FFF2-40B4-BE49-F238E27FC236}">
                  <a16:creationId xmlns:a16="http://schemas.microsoft.com/office/drawing/2014/main" xmlns="" id="{BBEED153-E3DC-43C8-BD9A-C7D9939CA92E}"/>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2451000" y="3668667"/>
              <a:ext cx="345894" cy="345894"/>
            </a:xfrm>
            <a:prstGeom prst="rect">
              <a:avLst/>
            </a:prstGeom>
            <a:noFill/>
            <a:ln>
              <a:noFill/>
            </a:ln>
          </p:spPr>
        </p:pic>
        <p:pic>
          <p:nvPicPr>
            <p:cNvPr id="108" name="Google Shape;258;p3">
              <a:extLst>
                <a:ext uri="{FF2B5EF4-FFF2-40B4-BE49-F238E27FC236}">
                  <a16:creationId xmlns:a16="http://schemas.microsoft.com/office/drawing/2014/main" xmlns="" id="{EBCB1C6D-FF0D-4E79-8FE2-E83D19A1AAFC}"/>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2803425" y="3668667"/>
              <a:ext cx="345894" cy="345894"/>
            </a:xfrm>
            <a:prstGeom prst="rect">
              <a:avLst/>
            </a:prstGeom>
            <a:noFill/>
            <a:ln>
              <a:noFill/>
            </a:ln>
          </p:spPr>
        </p:pic>
        <p:pic>
          <p:nvPicPr>
            <p:cNvPr id="109" name="Google Shape;258;p3">
              <a:extLst>
                <a:ext uri="{FF2B5EF4-FFF2-40B4-BE49-F238E27FC236}">
                  <a16:creationId xmlns:a16="http://schemas.microsoft.com/office/drawing/2014/main" xmlns="" id="{55CD7BD1-B097-4A75-8F26-68AB5C568137}"/>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3155850" y="3668666"/>
              <a:ext cx="345894" cy="345894"/>
            </a:xfrm>
            <a:prstGeom prst="rect">
              <a:avLst/>
            </a:prstGeom>
            <a:noFill/>
            <a:ln>
              <a:noFill/>
            </a:ln>
          </p:spPr>
        </p:pic>
        <p:pic>
          <p:nvPicPr>
            <p:cNvPr id="110" name="Google Shape;258;p3">
              <a:extLst>
                <a:ext uri="{FF2B5EF4-FFF2-40B4-BE49-F238E27FC236}">
                  <a16:creationId xmlns:a16="http://schemas.microsoft.com/office/drawing/2014/main" xmlns="" id="{72EC99CA-645F-4641-BD9D-E9E88C786348}"/>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3508275" y="3668666"/>
              <a:ext cx="345894" cy="345894"/>
            </a:xfrm>
            <a:prstGeom prst="rect">
              <a:avLst/>
            </a:prstGeom>
            <a:noFill/>
            <a:ln>
              <a:noFill/>
            </a:ln>
          </p:spPr>
        </p:pic>
        <p:pic>
          <p:nvPicPr>
            <p:cNvPr id="111" name="Google Shape;258;p3">
              <a:extLst>
                <a:ext uri="{FF2B5EF4-FFF2-40B4-BE49-F238E27FC236}">
                  <a16:creationId xmlns:a16="http://schemas.microsoft.com/office/drawing/2014/main" xmlns="" id="{1C38AC6C-865D-441B-B254-1659040B55F5}"/>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3860699" y="3668667"/>
              <a:ext cx="345894" cy="345894"/>
            </a:xfrm>
            <a:prstGeom prst="rect">
              <a:avLst/>
            </a:prstGeom>
            <a:noFill/>
            <a:ln>
              <a:noFill/>
            </a:ln>
          </p:spPr>
        </p:pic>
        <p:pic>
          <p:nvPicPr>
            <p:cNvPr id="112" name="Google Shape;258;p3">
              <a:extLst>
                <a:ext uri="{FF2B5EF4-FFF2-40B4-BE49-F238E27FC236}">
                  <a16:creationId xmlns:a16="http://schemas.microsoft.com/office/drawing/2014/main" xmlns="" id="{5E5066A5-F646-41B1-8E30-8F39FE7A3E87}"/>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4213124" y="3668667"/>
              <a:ext cx="345894" cy="345894"/>
            </a:xfrm>
            <a:prstGeom prst="rect">
              <a:avLst/>
            </a:prstGeom>
            <a:noFill/>
            <a:ln>
              <a:noFill/>
            </a:ln>
          </p:spPr>
        </p:pic>
        <p:pic>
          <p:nvPicPr>
            <p:cNvPr id="113" name="Google Shape;258;p3">
              <a:extLst>
                <a:ext uri="{FF2B5EF4-FFF2-40B4-BE49-F238E27FC236}">
                  <a16:creationId xmlns:a16="http://schemas.microsoft.com/office/drawing/2014/main" xmlns="" id="{ED5DBF1F-FECA-4632-BF61-B6813EBFBF86}"/>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4565548" y="3668667"/>
              <a:ext cx="345894" cy="345894"/>
            </a:xfrm>
            <a:prstGeom prst="rect">
              <a:avLst/>
            </a:prstGeom>
            <a:noFill/>
            <a:ln>
              <a:noFill/>
            </a:ln>
          </p:spPr>
        </p:pic>
        <p:pic>
          <p:nvPicPr>
            <p:cNvPr id="114" name="Google Shape;258;p3">
              <a:extLst>
                <a:ext uri="{FF2B5EF4-FFF2-40B4-BE49-F238E27FC236}">
                  <a16:creationId xmlns:a16="http://schemas.microsoft.com/office/drawing/2014/main" xmlns="" id="{98FA7CF7-80FA-4C2A-B896-92D60335E5CB}"/>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4917973" y="3668667"/>
              <a:ext cx="345894" cy="345894"/>
            </a:xfrm>
            <a:prstGeom prst="rect">
              <a:avLst/>
            </a:prstGeom>
            <a:noFill/>
            <a:ln>
              <a:noFill/>
            </a:ln>
          </p:spPr>
        </p:pic>
        <p:pic>
          <p:nvPicPr>
            <p:cNvPr id="115" name="Google Shape;258;p3">
              <a:extLst>
                <a:ext uri="{FF2B5EF4-FFF2-40B4-BE49-F238E27FC236}">
                  <a16:creationId xmlns:a16="http://schemas.microsoft.com/office/drawing/2014/main" xmlns="" id="{F19C4B47-39CA-41A4-BFEF-DA11F8BCFEA5}"/>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5270398" y="3668666"/>
              <a:ext cx="345894" cy="345894"/>
            </a:xfrm>
            <a:prstGeom prst="rect">
              <a:avLst/>
            </a:prstGeom>
            <a:noFill/>
            <a:ln>
              <a:noFill/>
            </a:ln>
          </p:spPr>
        </p:pic>
        <p:pic>
          <p:nvPicPr>
            <p:cNvPr id="116" name="Google Shape;258;p3">
              <a:extLst>
                <a:ext uri="{FF2B5EF4-FFF2-40B4-BE49-F238E27FC236}">
                  <a16:creationId xmlns:a16="http://schemas.microsoft.com/office/drawing/2014/main" xmlns="" id="{C4EA0E11-F7B5-4117-B786-9F77073070BD}"/>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5622823" y="3668666"/>
              <a:ext cx="345894" cy="345894"/>
            </a:xfrm>
            <a:prstGeom prst="rect">
              <a:avLst/>
            </a:prstGeom>
            <a:noFill/>
            <a:ln>
              <a:noFill/>
            </a:ln>
          </p:spPr>
        </p:pic>
        <p:pic>
          <p:nvPicPr>
            <p:cNvPr id="117" name="Google Shape;258;p3">
              <a:extLst>
                <a:ext uri="{FF2B5EF4-FFF2-40B4-BE49-F238E27FC236}">
                  <a16:creationId xmlns:a16="http://schemas.microsoft.com/office/drawing/2014/main" xmlns="" id="{F8B75860-8D23-4754-A4BC-E3841FA4952A}"/>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5975247" y="3668667"/>
              <a:ext cx="345894" cy="345894"/>
            </a:xfrm>
            <a:prstGeom prst="rect">
              <a:avLst/>
            </a:prstGeom>
            <a:noFill/>
            <a:ln>
              <a:noFill/>
            </a:ln>
          </p:spPr>
        </p:pic>
        <p:pic>
          <p:nvPicPr>
            <p:cNvPr id="118" name="Google Shape;258;p3">
              <a:extLst>
                <a:ext uri="{FF2B5EF4-FFF2-40B4-BE49-F238E27FC236}">
                  <a16:creationId xmlns:a16="http://schemas.microsoft.com/office/drawing/2014/main" xmlns="" id="{D3C23DA2-279E-4161-A6D6-ABF0F62C4C39}"/>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6327672" y="3668667"/>
              <a:ext cx="345894" cy="345894"/>
            </a:xfrm>
            <a:prstGeom prst="rect">
              <a:avLst/>
            </a:prstGeom>
            <a:noFill/>
            <a:ln>
              <a:noFill/>
            </a:ln>
          </p:spPr>
        </p:pic>
        <p:pic>
          <p:nvPicPr>
            <p:cNvPr id="119" name="Google Shape;258;p3">
              <a:extLst>
                <a:ext uri="{FF2B5EF4-FFF2-40B4-BE49-F238E27FC236}">
                  <a16:creationId xmlns:a16="http://schemas.microsoft.com/office/drawing/2014/main" xmlns="" id="{19231BF9-522D-4516-B8F0-4F4F7390EE68}"/>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6680095" y="3668666"/>
              <a:ext cx="345894" cy="345894"/>
            </a:xfrm>
            <a:prstGeom prst="rect">
              <a:avLst/>
            </a:prstGeom>
            <a:noFill/>
            <a:ln>
              <a:noFill/>
            </a:ln>
          </p:spPr>
        </p:pic>
        <p:pic>
          <p:nvPicPr>
            <p:cNvPr id="120" name="Google Shape;258;p3">
              <a:extLst>
                <a:ext uri="{FF2B5EF4-FFF2-40B4-BE49-F238E27FC236}">
                  <a16:creationId xmlns:a16="http://schemas.microsoft.com/office/drawing/2014/main" xmlns="" id="{65B32F6C-4FD4-496D-A78E-09DE31CF6BE8}"/>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7032520" y="3668666"/>
              <a:ext cx="345894" cy="345894"/>
            </a:xfrm>
            <a:prstGeom prst="rect">
              <a:avLst/>
            </a:prstGeom>
            <a:noFill/>
            <a:ln>
              <a:noFill/>
            </a:ln>
          </p:spPr>
        </p:pic>
        <p:pic>
          <p:nvPicPr>
            <p:cNvPr id="121" name="Google Shape;258;p3">
              <a:extLst>
                <a:ext uri="{FF2B5EF4-FFF2-40B4-BE49-F238E27FC236}">
                  <a16:creationId xmlns:a16="http://schemas.microsoft.com/office/drawing/2014/main" xmlns="" id="{B451E91D-21AD-4020-A31B-2E3B2AFA03AE}"/>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7384945" y="3668665"/>
              <a:ext cx="345894" cy="345894"/>
            </a:xfrm>
            <a:prstGeom prst="rect">
              <a:avLst/>
            </a:prstGeom>
            <a:noFill/>
            <a:ln>
              <a:noFill/>
            </a:ln>
          </p:spPr>
        </p:pic>
        <p:pic>
          <p:nvPicPr>
            <p:cNvPr id="122" name="Google Shape;258;p3">
              <a:extLst>
                <a:ext uri="{FF2B5EF4-FFF2-40B4-BE49-F238E27FC236}">
                  <a16:creationId xmlns:a16="http://schemas.microsoft.com/office/drawing/2014/main" xmlns="" id="{EBAA4F57-1E26-4D83-B796-2BFC84D1D8BF}"/>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7737370" y="3668665"/>
              <a:ext cx="345894" cy="345894"/>
            </a:xfrm>
            <a:prstGeom prst="rect">
              <a:avLst/>
            </a:prstGeom>
            <a:noFill/>
            <a:ln>
              <a:noFill/>
            </a:ln>
          </p:spPr>
        </p:pic>
        <p:pic>
          <p:nvPicPr>
            <p:cNvPr id="123" name="Google Shape;258;p3">
              <a:extLst>
                <a:ext uri="{FF2B5EF4-FFF2-40B4-BE49-F238E27FC236}">
                  <a16:creationId xmlns:a16="http://schemas.microsoft.com/office/drawing/2014/main" xmlns="" id="{7B97FC80-38A3-46A0-B9C4-9D285AA4E25C}"/>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8089794" y="3668666"/>
              <a:ext cx="345894" cy="345894"/>
            </a:xfrm>
            <a:prstGeom prst="rect">
              <a:avLst/>
            </a:prstGeom>
            <a:noFill/>
            <a:ln>
              <a:noFill/>
            </a:ln>
          </p:spPr>
        </p:pic>
        <p:pic>
          <p:nvPicPr>
            <p:cNvPr id="124" name="Google Shape;258;p3">
              <a:extLst>
                <a:ext uri="{FF2B5EF4-FFF2-40B4-BE49-F238E27FC236}">
                  <a16:creationId xmlns:a16="http://schemas.microsoft.com/office/drawing/2014/main" xmlns="" id="{CAF13D78-ECA5-44E4-8F47-99EFC2FF92BA}"/>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8442219" y="3668666"/>
              <a:ext cx="345894" cy="345894"/>
            </a:xfrm>
            <a:prstGeom prst="rect">
              <a:avLst/>
            </a:prstGeom>
            <a:noFill/>
            <a:ln>
              <a:noFill/>
            </a:ln>
          </p:spPr>
        </p:pic>
        <p:pic>
          <p:nvPicPr>
            <p:cNvPr id="125" name="Google Shape;258;p3">
              <a:extLst>
                <a:ext uri="{FF2B5EF4-FFF2-40B4-BE49-F238E27FC236}">
                  <a16:creationId xmlns:a16="http://schemas.microsoft.com/office/drawing/2014/main" xmlns="" id="{E7EFDD71-872A-4C90-B421-CB350EE04D60}"/>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8794643" y="3668667"/>
              <a:ext cx="345894" cy="345894"/>
            </a:xfrm>
            <a:prstGeom prst="rect">
              <a:avLst/>
            </a:prstGeom>
            <a:noFill/>
            <a:ln>
              <a:noFill/>
            </a:ln>
          </p:spPr>
        </p:pic>
        <p:pic>
          <p:nvPicPr>
            <p:cNvPr id="126" name="Google Shape;258;p3">
              <a:extLst>
                <a:ext uri="{FF2B5EF4-FFF2-40B4-BE49-F238E27FC236}">
                  <a16:creationId xmlns:a16="http://schemas.microsoft.com/office/drawing/2014/main" xmlns="" id="{D9400A99-138E-4F2C-B572-778C39827821}"/>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9147068" y="3668667"/>
              <a:ext cx="345894" cy="345894"/>
            </a:xfrm>
            <a:prstGeom prst="rect">
              <a:avLst/>
            </a:prstGeom>
            <a:noFill/>
            <a:ln>
              <a:noFill/>
            </a:ln>
          </p:spPr>
        </p:pic>
        <p:pic>
          <p:nvPicPr>
            <p:cNvPr id="127" name="Google Shape;258;p3">
              <a:extLst>
                <a:ext uri="{FF2B5EF4-FFF2-40B4-BE49-F238E27FC236}">
                  <a16:creationId xmlns:a16="http://schemas.microsoft.com/office/drawing/2014/main" xmlns="" id="{2E11DA4B-4CB6-479A-861E-3D5F049E8A16}"/>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9499493" y="3668666"/>
              <a:ext cx="345894" cy="345894"/>
            </a:xfrm>
            <a:prstGeom prst="rect">
              <a:avLst/>
            </a:prstGeom>
            <a:noFill/>
            <a:ln>
              <a:noFill/>
            </a:ln>
          </p:spPr>
        </p:pic>
        <p:pic>
          <p:nvPicPr>
            <p:cNvPr id="128" name="Google Shape;258;p3">
              <a:extLst>
                <a:ext uri="{FF2B5EF4-FFF2-40B4-BE49-F238E27FC236}">
                  <a16:creationId xmlns:a16="http://schemas.microsoft.com/office/drawing/2014/main" xmlns="" id="{F8DA96ED-525F-49D9-8AD3-16380D4498E6}"/>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9851914" y="3668665"/>
              <a:ext cx="345894" cy="345894"/>
            </a:xfrm>
            <a:prstGeom prst="rect">
              <a:avLst/>
            </a:prstGeom>
            <a:noFill/>
            <a:ln>
              <a:noFill/>
            </a:ln>
          </p:spPr>
        </p:pic>
        <p:pic>
          <p:nvPicPr>
            <p:cNvPr id="129" name="Google Shape;258;p3">
              <a:extLst>
                <a:ext uri="{FF2B5EF4-FFF2-40B4-BE49-F238E27FC236}">
                  <a16:creationId xmlns:a16="http://schemas.microsoft.com/office/drawing/2014/main" xmlns="" id="{D99F0E76-7197-470B-8FFD-3932A7D58134}"/>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0204339" y="3668665"/>
              <a:ext cx="345894" cy="345894"/>
            </a:xfrm>
            <a:prstGeom prst="rect">
              <a:avLst/>
            </a:prstGeom>
            <a:noFill/>
            <a:ln>
              <a:noFill/>
            </a:ln>
          </p:spPr>
        </p:pic>
        <p:pic>
          <p:nvPicPr>
            <p:cNvPr id="130" name="Google Shape;258;p3">
              <a:extLst>
                <a:ext uri="{FF2B5EF4-FFF2-40B4-BE49-F238E27FC236}">
                  <a16:creationId xmlns:a16="http://schemas.microsoft.com/office/drawing/2014/main" xmlns="" id="{99766FA6-BD92-4602-91DA-413C6CA6B81C}"/>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0556763" y="3668666"/>
              <a:ext cx="345894" cy="345894"/>
            </a:xfrm>
            <a:prstGeom prst="rect">
              <a:avLst/>
            </a:prstGeom>
            <a:noFill/>
            <a:ln>
              <a:noFill/>
            </a:ln>
          </p:spPr>
        </p:pic>
        <p:pic>
          <p:nvPicPr>
            <p:cNvPr id="131" name="Google Shape;258;p3">
              <a:extLst>
                <a:ext uri="{FF2B5EF4-FFF2-40B4-BE49-F238E27FC236}">
                  <a16:creationId xmlns:a16="http://schemas.microsoft.com/office/drawing/2014/main" xmlns="" id="{3C44D6D2-6E17-4FE7-8619-184095C39B43}"/>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0909188" y="3668666"/>
              <a:ext cx="345894" cy="345894"/>
            </a:xfrm>
            <a:prstGeom prst="rect">
              <a:avLst/>
            </a:prstGeom>
            <a:noFill/>
            <a:ln>
              <a:noFill/>
            </a:ln>
          </p:spPr>
        </p:pic>
        <p:pic>
          <p:nvPicPr>
            <p:cNvPr id="132" name="Google Shape;258;p3">
              <a:extLst>
                <a:ext uri="{FF2B5EF4-FFF2-40B4-BE49-F238E27FC236}">
                  <a16:creationId xmlns:a16="http://schemas.microsoft.com/office/drawing/2014/main" xmlns="" id="{5387D02A-A2F5-42C0-AA1C-68738AF3E518}"/>
                </a:ext>
              </a:extLst>
            </p:cNvPr>
            <p:cNvPicPr preferRelativeResize="0">
              <a:picLocks noChangeAspect="1"/>
            </p:cNvPicPr>
            <p:nvPr/>
          </p:nvPicPr>
          <p:blipFill rotWithShape="1">
            <a:blip r:embed="rId5">
              <a:alphaModFix/>
              <a:duotone>
                <a:schemeClr val="accent3">
                  <a:shade val="45000"/>
                  <a:satMod val="135000"/>
                </a:schemeClr>
                <a:prstClr val="white"/>
              </a:duotone>
            </a:blip>
            <a:srcRect/>
            <a:stretch/>
          </p:blipFill>
          <p:spPr>
            <a:xfrm rot="2712785">
              <a:off x="11261612" y="3668667"/>
              <a:ext cx="345894" cy="345894"/>
            </a:xfrm>
            <a:prstGeom prst="rect">
              <a:avLst/>
            </a:prstGeom>
            <a:noFill/>
            <a:ln>
              <a:noFill/>
            </a:ln>
          </p:spPr>
        </p:pic>
      </p:grpSp>
      <p:sp>
        <p:nvSpPr>
          <p:cNvPr id="52" name="TextBox 4">
            <a:extLst>
              <a:ext uri="{FF2B5EF4-FFF2-40B4-BE49-F238E27FC236}">
                <a16:creationId xmlns:a16="http://schemas.microsoft.com/office/drawing/2014/main" xmlns="" id="{B7DD2F77-B34D-40B2-B619-CF4A44259944}"/>
              </a:ext>
            </a:extLst>
          </p:cNvPr>
          <p:cNvSpPr txBox="1"/>
          <p:nvPr/>
        </p:nvSpPr>
        <p:spPr>
          <a:xfrm>
            <a:off x="3725207" y="4769847"/>
            <a:ext cx="1666875" cy="307777"/>
          </a:xfrm>
          <a:prstGeom prst="rect">
            <a:avLst/>
          </a:prstGeom>
          <a:noFill/>
        </p:spPr>
        <p:txBody>
          <a:bodyPr wrap="square" rtlCol="0">
            <a:spAutoFit/>
          </a:bodyPr>
          <a:lstStyle/>
          <a:p>
            <a:pPr algn="ctr"/>
            <a:r>
              <a:rPr lang="en-GB" b="1" dirty="0">
                <a:solidFill>
                  <a:srgbClr val="2A60E2"/>
                </a:solidFill>
                <a:latin typeface="Roboto" panose="020B0604020202020204" charset="0"/>
                <a:ea typeface="Roboto" panose="020B0604020202020204" charset="0"/>
              </a:rPr>
              <a:t>T-Cell</a:t>
            </a:r>
          </a:p>
        </p:txBody>
      </p:sp>
      <p:sp>
        <p:nvSpPr>
          <p:cNvPr id="53" name="TextBox 4">
            <a:extLst>
              <a:ext uri="{FF2B5EF4-FFF2-40B4-BE49-F238E27FC236}">
                <a16:creationId xmlns:a16="http://schemas.microsoft.com/office/drawing/2014/main" xmlns="" id="{B7DD2F77-B34D-40B2-B619-CF4A44259944}"/>
              </a:ext>
            </a:extLst>
          </p:cNvPr>
          <p:cNvSpPr txBox="1"/>
          <p:nvPr/>
        </p:nvSpPr>
        <p:spPr>
          <a:xfrm>
            <a:off x="969109" y="2294137"/>
            <a:ext cx="1666875" cy="307777"/>
          </a:xfrm>
          <a:prstGeom prst="rect">
            <a:avLst/>
          </a:prstGeom>
          <a:noFill/>
        </p:spPr>
        <p:txBody>
          <a:bodyPr wrap="square" rtlCol="0">
            <a:spAutoFit/>
          </a:bodyPr>
          <a:lstStyle/>
          <a:p>
            <a:pPr algn="ctr"/>
            <a:r>
              <a:rPr lang="en-GB" b="1" dirty="0">
                <a:solidFill>
                  <a:srgbClr val="F88C34"/>
                </a:solidFill>
                <a:latin typeface="Roboto" panose="020B0604020202020204" charset="0"/>
                <a:ea typeface="Roboto" panose="020B0604020202020204" charset="0"/>
              </a:rPr>
              <a:t>B-Cell</a:t>
            </a:r>
          </a:p>
        </p:txBody>
      </p:sp>
      <p:grpSp>
        <p:nvGrpSpPr>
          <p:cNvPr id="75" name="Gruppieren 74"/>
          <p:cNvGrpSpPr/>
          <p:nvPr/>
        </p:nvGrpSpPr>
        <p:grpSpPr>
          <a:xfrm>
            <a:off x="9925878" y="185530"/>
            <a:ext cx="1968391" cy="887896"/>
            <a:chOff x="9925878" y="185530"/>
            <a:chExt cx="1968391" cy="887896"/>
          </a:xfrm>
        </p:grpSpPr>
        <p:grpSp>
          <p:nvGrpSpPr>
            <p:cNvPr id="76" name="Gruppieren 75"/>
            <p:cNvGrpSpPr>
              <a:grpSpLocks noChangeAspect="1"/>
            </p:cNvGrpSpPr>
            <p:nvPr/>
          </p:nvGrpSpPr>
          <p:grpSpPr>
            <a:xfrm>
              <a:off x="10069913" y="359999"/>
              <a:ext cx="1734877" cy="659763"/>
              <a:chOff x="9661543" y="5946"/>
              <a:chExt cx="2410646" cy="916754"/>
            </a:xfrm>
          </p:grpSpPr>
          <p:pic>
            <p:nvPicPr>
              <p:cNvPr id="78" name="Google Shape;157;p33" descr="Text&#10;&#10;Description automatically generated">
                <a:extLst>
                  <a:ext uri="{FF2B5EF4-FFF2-40B4-BE49-F238E27FC236}">
                    <a16:creationId xmlns:a16="http://schemas.microsoft.com/office/drawing/2014/main" xmlns="" id="{529C00AC-1439-491C-AA3F-904B9D8B65B6}"/>
                  </a:ext>
                </a:extLst>
              </p:cNvPr>
              <p:cNvPicPr preferRelativeResize="0">
                <a:picLocks noChangeAspect="1"/>
              </p:cNvPicPr>
              <p:nvPr/>
            </p:nvPicPr>
            <p:blipFill rotWithShape="1">
              <a:blip r:embed="rId6">
                <a:alphaModFix/>
              </a:blip>
              <a:srcRect/>
              <a:stretch/>
            </p:blipFill>
            <p:spPr>
              <a:xfrm>
                <a:off x="9661543" y="365125"/>
                <a:ext cx="1123629" cy="308370"/>
              </a:xfrm>
              <a:prstGeom prst="rect">
                <a:avLst/>
              </a:prstGeom>
              <a:noFill/>
              <a:ln>
                <a:noFill/>
              </a:ln>
            </p:spPr>
          </p:pic>
          <p:grpSp>
            <p:nvGrpSpPr>
              <p:cNvPr id="79" name="Group 14">
                <a:extLst>
                  <a:ext uri="{FF2B5EF4-FFF2-40B4-BE49-F238E27FC236}">
                    <a16:creationId xmlns:a16="http://schemas.microsoft.com/office/drawing/2014/main" xmlns="" id="{454E3B3B-22E2-41AB-8B8A-3F7FFD813E24}"/>
                  </a:ext>
                </a:extLst>
              </p:cNvPr>
              <p:cNvGrpSpPr>
                <a:grpSpLocks noChangeAspect="1"/>
              </p:cNvGrpSpPr>
              <p:nvPr/>
            </p:nvGrpSpPr>
            <p:grpSpPr>
              <a:xfrm flipH="1">
                <a:off x="10909131" y="5946"/>
                <a:ext cx="1163058" cy="916754"/>
                <a:chOff x="50870" y="0"/>
                <a:chExt cx="1894963" cy="1439947"/>
              </a:xfrm>
            </p:grpSpPr>
            <p:grpSp>
              <p:nvGrpSpPr>
                <p:cNvPr id="80" name="Group 15">
                  <a:extLst>
                    <a:ext uri="{FF2B5EF4-FFF2-40B4-BE49-F238E27FC236}">
                      <a16:creationId xmlns:a16="http://schemas.microsoft.com/office/drawing/2014/main" xmlns="" id="{7D5E581E-505C-4F33-9F7D-295C137B9D3C}"/>
                    </a:ext>
                  </a:extLst>
                </p:cNvPr>
                <p:cNvGrpSpPr>
                  <a:grpSpLocks noChangeAspect="1"/>
                </p:cNvGrpSpPr>
                <p:nvPr/>
              </p:nvGrpSpPr>
              <p:grpSpPr>
                <a:xfrm>
                  <a:off x="333740" y="0"/>
                  <a:ext cx="1100991" cy="1238157"/>
                  <a:chOff x="559838" y="186446"/>
                  <a:chExt cx="1659388" cy="1866122"/>
                </a:xfrm>
              </p:grpSpPr>
              <p:pic>
                <p:nvPicPr>
                  <p:cNvPr id="87" name="Google Shape;118;p30" descr="A picture containing text, clipart&#10;&#10;Description automatically generated">
                    <a:extLst>
                      <a:ext uri="{FF2B5EF4-FFF2-40B4-BE49-F238E27FC236}">
                        <a16:creationId xmlns:a16="http://schemas.microsoft.com/office/drawing/2014/main" xmlns="" id="{E58771FE-547E-486B-A606-3CB5A2B496A8}"/>
                      </a:ext>
                    </a:extLst>
                  </p:cNvPr>
                  <p:cNvPicPr preferRelativeResize="0">
                    <a:picLocks noChangeAspect="1"/>
                  </p:cNvPicPr>
                  <p:nvPr/>
                </p:nvPicPr>
                <p:blipFill rotWithShape="1">
                  <a:blip r:embed="rId7">
                    <a:alphaModFix amt="35000"/>
                  </a:blip>
                  <a:srcRect l="54308" t="1785" r="26968" b="55511"/>
                  <a:stretch/>
                </p:blipFill>
                <p:spPr>
                  <a:xfrm flipH="1">
                    <a:off x="559838" y="186446"/>
                    <a:ext cx="1659388" cy="1866122"/>
                  </a:xfrm>
                  <a:prstGeom prst="rect">
                    <a:avLst/>
                  </a:prstGeom>
                  <a:noFill/>
                  <a:ln>
                    <a:noFill/>
                  </a:ln>
                </p:spPr>
              </p:pic>
              <p:sp>
                <p:nvSpPr>
                  <p:cNvPr id="88" name="Rectangle 23">
                    <a:extLst>
                      <a:ext uri="{FF2B5EF4-FFF2-40B4-BE49-F238E27FC236}">
                        <a16:creationId xmlns:a16="http://schemas.microsoft.com/office/drawing/2014/main" xmlns="" id="{2D9F64FC-F106-42E4-8C63-5E5812C50DED}"/>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81" name="Group 16">
                  <a:extLst>
                    <a:ext uri="{FF2B5EF4-FFF2-40B4-BE49-F238E27FC236}">
                      <a16:creationId xmlns:a16="http://schemas.microsoft.com/office/drawing/2014/main" xmlns="" id="{6E6AA8BF-03C7-4B71-846C-8880FC722150}"/>
                    </a:ext>
                  </a:extLst>
                </p:cNvPr>
                <p:cNvGrpSpPr>
                  <a:grpSpLocks noChangeAspect="1"/>
                </p:cNvGrpSpPr>
                <p:nvPr/>
              </p:nvGrpSpPr>
              <p:grpSpPr>
                <a:xfrm rot="16627021">
                  <a:off x="1345194" y="519387"/>
                  <a:ext cx="565418" cy="635860"/>
                  <a:chOff x="559838" y="186446"/>
                  <a:chExt cx="1659388" cy="1866122"/>
                </a:xfrm>
              </p:grpSpPr>
              <p:pic>
                <p:nvPicPr>
                  <p:cNvPr id="85" name="Google Shape;118;p30" descr="A picture containing text, clipart&#10;&#10;Description automatically generated">
                    <a:extLst>
                      <a:ext uri="{FF2B5EF4-FFF2-40B4-BE49-F238E27FC236}">
                        <a16:creationId xmlns:a16="http://schemas.microsoft.com/office/drawing/2014/main" xmlns="" id="{0840A10F-27FE-483E-AB56-3953502AACA6}"/>
                      </a:ext>
                    </a:extLst>
                  </p:cNvPr>
                  <p:cNvPicPr preferRelativeResize="0">
                    <a:picLocks noChangeAspect="1"/>
                  </p:cNvPicPr>
                  <p:nvPr/>
                </p:nvPicPr>
                <p:blipFill rotWithShape="1">
                  <a:blip r:embed="rId7">
                    <a:alphaModFix amt="35000"/>
                  </a:blip>
                  <a:srcRect l="54308" t="1785" r="26968" b="55511"/>
                  <a:stretch/>
                </p:blipFill>
                <p:spPr>
                  <a:xfrm flipH="1">
                    <a:off x="559838" y="186446"/>
                    <a:ext cx="1659388" cy="1866122"/>
                  </a:xfrm>
                  <a:prstGeom prst="rect">
                    <a:avLst/>
                  </a:prstGeom>
                  <a:noFill/>
                  <a:ln>
                    <a:noFill/>
                  </a:ln>
                </p:spPr>
              </p:pic>
              <p:sp>
                <p:nvSpPr>
                  <p:cNvPr id="86" name="Rectangle 21">
                    <a:extLst>
                      <a:ext uri="{FF2B5EF4-FFF2-40B4-BE49-F238E27FC236}">
                        <a16:creationId xmlns:a16="http://schemas.microsoft.com/office/drawing/2014/main" xmlns="" id="{F29A7939-6D16-4873-9B22-56AD00289505}"/>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82" name="Group 17">
                  <a:extLst>
                    <a:ext uri="{FF2B5EF4-FFF2-40B4-BE49-F238E27FC236}">
                      <a16:creationId xmlns:a16="http://schemas.microsoft.com/office/drawing/2014/main" xmlns="" id="{2A98AA4F-BBAA-4FA0-AB20-976F91D4A0B6}"/>
                    </a:ext>
                  </a:extLst>
                </p:cNvPr>
                <p:cNvGrpSpPr>
                  <a:grpSpLocks noChangeAspect="1"/>
                </p:cNvGrpSpPr>
                <p:nvPr/>
              </p:nvGrpSpPr>
              <p:grpSpPr>
                <a:xfrm rot="16627021">
                  <a:off x="86091" y="839308"/>
                  <a:ext cx="565418" cy="635860"/>
                  <a:chOff x="559838" y="186446"/>
                  <a:chExt cx="1659388" cy="1866122"/>
                </a:xfrm>
              </p:grpSpPr>
              <p:pic>
                <p:nvPicPr>
                  <p:cNvPr id="83" name="Google Shape;118;p30" descr="A picture containing text, clipart&#10;&#10;Description automatically generated">
                    <a:extLst>
                      <a:ext uri="{FF2B5EF4-FFF2-40B4-BE49-F238E27FC236}">
                        <a16:creationId xmlns:a16="http://schemas.microsoft.com/office/drawing/2014/main" xmlns="" id="{20BB8493-935B-4B93-B604-0BB418BD6064}"/>
                      </a:ext>
                    </a:extLst>
                  </p:cNvPr>
                  <p:cNvPicPr preferRelativeResize="0">
                    <a:picLocks noChangeAspect="1"/>
                  </p:cNvPicPr>
                  <p:nvPr/>
                </p:nvPicPr>
                <p:blipFill rotWithShape="1">
                  <a:blip r:embed="rId7">
                    <a:alphaModFix amt="35000"/>
                  </a:blip>
                  <a:srcRect l="54308" t="1785" r="26968" b="55511"/>
                  <a:stretch/>
                </p:blipFill>
                <p:spPr>
                  <a:xfrm flipH="1">
                    <a:off x="559838" y="186446"/>
                    <a:ext cx="1659388" cy="1866122"/>
                  </a:xfrm>
                  <a:prstGeom prst="rect">
                    <a:avLst/>
                  </a:prstGeom>
                  <a:noFill/>
                  <a:ln>
                    <a:noFill/>
                  </a:ln>
                </p:spPr>
              </p:pic>
              <p:sp>
                <p:nvSpPr>
                  <p:cNvPr id="84" name="Rectangle 19">
                    <a:extLst>
                      <a:ext uri="{FF2B5EF4-FFF2-40B4-BE49-F238E27FC236}">
                        <a16:creationId xmlns:a16="http://schemas.microsoft.com/office/drawing/2014/main" xmlns="" id="{CCC6CE18-C25E-4280-92CE-1211DE42E03F}"/>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grpSp>
        <p:sp>
          <p:nvSpPr>
            <p:cNvPr id="77" name="Rechteck 76"/>
            <p:cNvSpPr/>
            <p:nvPr/>
          </p:nvSpPr>
          <p:spPr>
            <a:xfrm>
              <a:off x="9925878" y="185530"/>
              <a:ext cx="1968391" cy="887896"/>
            </a:xfrm>
            <a:prstGeom prst="rect">
              <a:avLst/>
            </a:prstGeom>
            <a:solidFill>
              <a:schemeClr val="bg1">
                <a:alpha val="59000"/>
              </a:schemeClr>
            </a:solid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spTree>
    <p:extLst>
      <p:ext uri="{BB962C8B-B14F-4D97-AF65-F5344CB8AC3E}">
        <p14:creationId xmlns:p14="http://schemas.microsoft.com/office/powerpoint/2010/main" val="32128919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7"/>
        <p:cNvGrpSpPr/>
        <p:nvPr/>
      </p:nvGrpSpPr>
      <p:grpSpPr>
        <a:xfrm>
          <a:off x="0" y="0"/>
          <a:ext cx="0" cy="0"/>
          <a:chOff x="0" y="0"/>
          <a:chExt cx="0" cy="0"/>
        </a:xfrm>
      </p:grpSpPr>
      <p:grpSp>
        <p:nvGrpSpPr>
          <p:cNvPr id="89" name="Google Shape;329;p4"/>
          <p:cNvGrpSpPr/>
          <p:nvPr/>
        </p:nvGrpSpPr>
        <p:grpSpPr>
          <a:xfrm>
            <a:off x="700502" y="1697234"/>
            <a:ext cx="1987310" cy="4713173"/>
            <a:chOff x="324787" y="397725"/>
            <a:chExt cx="1987310" cy="4713173"/>
          </a:xfrm>
        </p:grpSpPr>
        <p:pic>
          <p:nvPicPr>
            <p:cNvPr id="90" name="Google Shape;330;p4"/>
            <p:cNvPicPr preferRelativeResize="0">
              <a:picLocks noChangeAspect="1"/>
            </p:cNvPicPr>
            <p:nvPr/>
          </p:nvPicPr>
          <p:blipFill rotWithShape="1">
            <a:blip r:embed="rId3">
              <a:extLst>
                <a:ext uri="{28A0092B-C50C-407E-A947-70E740481C1C}">
                  <a14:useLocalDpi xmlns:a14="http://schemas.microsoft.com/office/drawing/2010/main" val="0"/>
                </a:ext>
              </a:extLst>
            </a:blip>
            <a:srcRect l="9368" t="11098" r="9159"/>
            <a:stretch/>
          </p:blipFill>
          <p:spPr>
            <a:xfrm rot="5400000">
              <a:off x="-1042514" y="1849610"/>
              <a:ext cx="4628589" cy="1893988"/>
            </a:xfrm>
            <a:prstGeom prst="rect">
              <a:avLst/>
            </a:prstGeom>
            <a:noFill/>
            <a:ln>
              <a:noFill/>
            </a:ln>
          </p:spPr>
        </p:pic>
        <p:sp>
          <p:nvSpPr>
            <p:cNvPr id="91" name="Google Shape;331;p4"/>
            <p:cNvSpPr txBox="1"/>
            <p:nvPr/>
          </p:nvSpPr>
          <p:spPr>
            <a:xfrm>
              <a:off x="581639" y="397725"/>
              <a:ext cx="453357" cy="26157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GB" sz="1100" i="0" u="none" strike="noStrike" cap="none" dirty="0">
                  <a:solidFill>
                    <a:schemeClr val="dk1"/>
                  </a:solidFill>
                  <a:latin typeface="Roboto" panose="020B0604020202020204" charset="0"/>
                  <a:ea typeface="Roboto" panose="020B0604020202020204" charset="0"/>
                  <a:cs typeface="Garamond"/>
                  <a:sym typeface="Garamond"/>
                </a:rPr>
                <a:t>-0.2</a:t>
              </a:r>
              <a:endParaRPr sz="1100" i="0" u="none" strike="noStrike" cap="none" dirty="0">
                <a:solidFill>
                  <a:schemeClr val="dk1"/>
                </a:solidFill>
                <a:latin typeface="Roboto" panose="020B0604020202020204" charset="0"/>
                <a:ea typeface="Roboto" panose="020B0604020202020204" charset="0"/>
                <a:cs typeface="Garamond"/>
                <a:sym typeface="Garamond"/>
              </a:endParaRPr>
            </a:p>
          </p:txBody>
        </p:sp>
        <p:sp>
          <p:nvSpPr>
            <p:cNvPr id="92" name="Google Shape;332;p4"/>
            <p:cNvSpPr txBox="1"/>
            <p:nvPr/>
          </p:nvSpPr>
          <p:spPr>
            <a:xfrm>
              <a:off x="1887331" y="399587"/>
              <a:ext cx="424766" cy="261610"/>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100"/>
                <a:buFont typeface="Arial"/>
                <a:buNone/>
              </a:pPr>
              <a:r>
                <a:rPr lang="en-GB" sz="1100" i="0" u="none" strike="noStrike" cap="none" dirty="0">
                  <a:solidFill>
                    <a:schemeClr val="dk1"/>
                  </a:solidFill>
                  <a:latin typeface="Roboto" panose="020B0604020202020204" charset="0"/>
                  <a:ea typeface="Roboto" panose="020B0604020202020204" charset="0"/>
                  <a:cs typeface="Garamond"/>
                  <a:sym typeface="Garamond"/>
                </a:rPr>
                <a:t>0.2</a:t>
              </a:r>
              <a:endParaRPr sz="1100" i="0" u="none" strike="noStrike" cap="none" dirty="0">
                <a:solidFill>
                  <a:schemeClr val="dk1"/>
                </a:solidFill>
                <a:latin typeface="Roboto" panose="020B0604020202020204" charset="0"/>
                <a:ea typeface="Roboto" panose="020B0604020202020204" charset="0"/>
                <a:cs typeface="Garamond"/>
                <a:sym typeface="Garamond"/>
              </a:endParaRPr>
            </a:p>
          </p:txBody>
        </p:sp>
        <p:sp>
          <p:nvSpPr>
            <p:cNvPr id="93" name="Google Shape;333;p4"/>
            <p:cNvSpPr txBox="1"/>
            <p:nvPr/>
          </p:nvSpPr>
          <p:spPr>
            <a:xfrm>
              <a:off x="1282343" y="397725"/>
              <a:ext cx="333986" cy="261610"/>
            </a:xfrm>
            <a:prstGeom prst="rect">
              <a:avLst/>
            </a:prstGeom>
            <a:solidFill>
              <a:schemeClr val="lt1"/>
            </a:solid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100"/>
                <a:buFont typeface="Arial"/>
                <a:buNone/>
              </a:pPr>
              <a:r>
                <a:rPr lang="en-GB" sz="1100" i="0" u="none" strike="noStrike" cap="none" dirty="0">
                  <a:solidFill>
                    <a:schemeClr val="dk1"/>
                  </a:solidFill>
                  <a:latin typeface="Roboto" panose="020B0604020202020204" charset="0"/>
                  <a:ea typeface="Roboto" panose="020B0604020202020204" charset="0"/>
                  <a:cs typeface="Garamond"/>
                  <a:sym typeface="Garamond"/>
                </a:rPr>
                <a:t>0</a:t>
              </a:r>
              <a:endParaRPr sz="1100" i="0" u="none" strike="noStrike" cap="none" dirty="0">
                <a:solidFill>
                  <a:schemeClr val="dk1"/>
                </a:solidFill>
                <a:latin typeface="Roboto" panose="020B0604020202020204" charset="0"/>
                <a:ea typeface="Roboto" panose="020B0604020202020204" charset="0"/>
                <a:cs typeface="Garamond"/>
                <a:sym typeface="Garamond"/>
              </a:endParaRPr>
            </a:p>
          </p:txBody>
        </p:sp>
        <p:sp>
          <p:nvSpPr>
            <p:cNvPr id="94" name="Google Shape;334;p4"/>
            <p:cNvSpPr txBox="1"/>
            <p:nvPr/>
          </p:nvSpPr>
          <p:spPr>
            <a:xfrm>
              <a:off x="1573541" y="399587"/>
              <a:ext cx="406000" cy="261610"/>
            </a:xfrm>
            <a:prstGeom prst="rect">
              <a:avLst/>
            </a:prstGeom>
            <a:solidFill>
              <a:schemeClr val="lt1"/>
            </a:solid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100"/>
                <a:buFont typeface="Arial"/>
                <a:buNone/>
              </a:pPr>
              <a:r>
                <a:rPr lang="en-GB" sz="1100" i="0" u="none" strike="noStrike" cap="none" dirty="0">
                  <a:solidFill>
                    <a:schemeClr val="dk1"/>
                  </a:solidFill>
                  <a:latin typeface="Roboto" panose="020B0604020202020204" charset="0"/>
                  <a:ea typeface="Roboto" panose="020B0604020202020204" charset="0"/>
                  <a:cs typeface="Garamond"/>
                  <a:sym typeface="Garamond"/>
                </a:rPr>
                <a:t>0.1</a:t>
              </a:r>
              <a:endParaRPr sz="1100" i="0" u="none" strike="noStrike" cap="none" dirty="0">
                <a:solidFill>
                  <a:schemeClr val="dk1"/>
                </a:solidFill>
                <a:latin typeface="Roboto" panose="020B0604020202020204" charset="0"/>
                <a:ea typeface="Roboto" panose="020B0604020202020204" charset="0"/>
                <a:cs typeface="Garamond"/>
                <a:sym typeface="Garamond"/>
              </a:endParaRPr>
            </a:p>
          </p:txBody>
        </p:sp>
        <p:sp>
          <p:nvSpPr>
            <p:cNvPr id="95" name="Google Shape;335;p4"/>
            <p:cNvSpPr txBox="1"/>
            <p:nvPr/>
          </p:nvSpPr>
          <p:spPr>
            <a:xfrm>
              <a:off x="956452" y="397765"/>
              <a:ext cx="460342" cy="26157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100"/>
                <a:buFont typeface="Arial"/>
                <a:buNone/>
              </a:pPr>
              <a:r>
                <a:rPr lang="en-GB" sz="1100" i="0" u="none" strike="noStrike" cap="none" dirty="0">
                  <a:solidFill>
                    <a:schemeClr val="dk1"/>
                  </a:solidFill>
                  <a:latin typeface="Roboto" panose="020B0604020202020204" charset="0"/>
                  <a:ea typeface="Roboto" panose="020B0604020202020204" charset="0"/>
                  <a:cs typeface="Garamond"/>
                  <a:sym typeface="Garamond"/>
                </a:rPr>
                <a:t>-0.1</a:t>
              </a:r>
              <a:endParaRPr sz="1100" i="0" u="none" strike="noStrike" cap="none" dirty="0">
                <a:solidFill>
                  <a:schemeClr val="dk1"/>
                </a:solidFill>
                <a:latin typeface="Roboto" panose="020B0604020202020204" charset="0"/>
                <a:ea typeface="Roboto" panose="020B0604020202020204" charset="0"/>
                <a:cs typeface="Garamond"/>
                <a:sym typeface="Garamond"/>
              </a:endParaRPr>
            </a:p>
          </p:txBody>
        </p:sp>
      </p:grpSp>
      <p:sp>
        <p:nvSpPr>
          <p:cNvPr id="62" name="Google Shape;254;p3">
            <a:extLst>
              <a:ext uri="{FF2B5EF4-FFF2-40B4-BE49-F238E27FC236}">
                <a16:creationId xmlns:a16="http://schemas.microsoft.com/office/drawing/2014/main" xmlns="" id="{E4FFD79A-2EB5-490F-AD86-6432F1EF0BCF}"/>
              </a:ext>
            </a:extLst>
          </p:cNvPr>
          <p:cNvSpPr txBox="1"/>
          <p:nvPr/>
        </p:nvSpPr>
        <p:spPr>
          <a:xfrm>
            <a:off x="525674" y="410902"/>
            <a:ext cx="8423658" cy="584735"/>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3200"/>
              <a:buFont typeface="Arial"/>
              <a:buNone/>
            </a:pPr>
            <a:r>
              <a:rPr lang="en-GB" sz="3200" dirty="0">
                <a:solidFill>
                  <a:schemeClr val="dk1"/>
                </a:solidFill>
                <a:latin typeface="Roboto"/>
                <a:ea typeface="Roboto"/>
                <a:cs typeface="Roboto"/>
                <a:sym typeface="Roboto"/>
              </a:rPr>
              <a:t>Important Genes for T-Cells</a:t>
            </a:r>
            <a:endParaRPr sz="3200" b="0" i="0" u="none" strike="noStrike" cap="none" dirty="0">
              <a:solidFill>
                <a:schemeClr val="dk1"/>
              </a:solidFill>
              <a:latin typeface="Roboto"/>
              <a:ea typeface="Roboto"/>
              <a:cs typeface="Roboto"/>
              <a:sym typeface="Roboto"/>
            </a:endParaRPr>
          </a:p>
        </p:txBody>
      </p:sp>
      <p:grpSp>
        <p:nvGrpSpPr>
          <p:cNvPr id="63" name="Group 62">
            <a:extLst>
              <a:ext uri="{FF2B5EF4-FFF2-40B4-BE49-F238E27FC236}">
                <a16:creationId xmlns:a16="http://schemas.microsoft.com/office/drawing/2014/main" xmlns="" id="{32877FCA-8F5B-4CAE-AE04-B86542A59F5C}"/>
              </a:ext>
            </a:extLst>
          </p:cNvPr>
          <p:cNvGrpSpPr/>
          <p:nvPr/>
        </p:nvGrpSpPr>
        <p:grpSpPr>
          <a:xfrm>
            <a:off x="551579" y="994336"/>
            <a:ext cx="11271054" cy="345896"/>
            <a:chOff x="336452" y="3668665"/>
            <a:chExt cx="11271054" cy="345896"/>
          </a:xfrm>
        </p:grpSpPr>
        <p:pic>
          <p:nvPicPr>
            <p:cNvPr id="101" name="Google Shape;258;p3">
              <a:extLst>
                <a:ext uri="{FF2B5EF4-FFF2-40B4-BE49-F238E27FC236}">
                  <a16:creationId xmlns:a16="http://schemas.microsoft.com/office/drawing/2014/main" xmlns="" id="{CC57D50B-FBCA-4A28-8BB9-AEB3A1997C6A}"/>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336452" y="3668666"/>
              <a:ext cx="345894" cy="345894"/>
            </a:xfrm>
            <a:prstGeom prst="rect">
              <a:avLst/>
            </a:prstGeom>
            <a:noFill/>
            <a:ln>
              <a:noFill/>
            </a:ln>
          </p:spPr>
        </p:pic>
        <p:pic>
          <p:nvPicPr>
            <p:cNvPr id="102" name="Google Shape;258;p3">
              <a:extLst>
                <a:ext uri="{FF2B5EF4-FFF2-40B4-BE49-F238E27FC236}">
                  <a16:creationId xmlns:a16="http://schemas.microsoft.com/office/drawing/2014/main" xmlns="" id="{B8DA8967-142D-4B89-B5C1-A3CD16E0E0AF}"/>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688877" y="3668666"/>
              <a:ext cx="345894" cy="345894"/>
            </a:xfrm>
            <a:prstGeom prst="rect">
              <a:avLst/>
            </a:prstGeom>
            <a:noFill/>
            <a:ln>
              <a:noFill/>
            </a:ln>
          </p:spPr>
        </p:pic>
        <p:pic>
          <p:nvPicPr>
            <p:cNvPr id="103" name="Google Shape;258;p3">
              <a:extLst>
                <a:ext uri="{FF2B5EF4-FFF2-40B4-BE49-F238E27FC236}">
                  <a16:creationId xmlns:a16="http://schemas.microsoft.com/office/drawing/2014/main" xmlns="" id="{E51EBEA7-2E94-42C5-B6EE-D794E748D91C}"/>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1041302" y="3668665"/>
              <a:ext cx="345894" cy="345894"/>
            </a:xfrm>
            <a:prstGeom prst="rect">
              <a:avLst/>
            </a:prstGeom>
            <a:noFill/>
            <a:ln>
              <a:noFill/>
            </a:ln>
          </p:spPr>
        </p:pic>
        <p:pic>
          <p:nvPicPr>
            <p:cNvPr id="104" name="Google Shape;258;p3">
              <a:extLst>
                <a:ext uri="{FF2B5EF4-FFF2-40B4-BE49-F238E27FC236}">
                  <a16:creationId xmlns:a16="http://schemas.microsoft.com/office/drawing/2014/main" xmlns="" id="{FBECF2D5-8049-4351-A05B-3A19C6CCD38F}"/>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1393727" y="3668665"/>
              <a:ext cx="345894" cy="345894"/>
            </a:xfrm>
            <a:prstGeom prst="rect">
              <a:avLst/>
            </a:prstGeom>
            <a:noFill/>
            <a:ln>
              <a:noFill/>
            </a:ln>
          </p:spPr>
        </p:pic>
        <p:pic>
          <p:nvPicPr>
            <p:cNvPr id="105" name="Google Shape;258;p3">
              <a:extLst>
                <a:ext uri="{FF2B5EF4-FFF2-40B4-BE49-F238E27FC236}">
                  <a16:creationId xmlns:a16="http://schemas.microsoft.com/office/drawing/2014/main" xmlns="" id="{71CFA806-3162-4C0A-903A-D19C5E26654B}"/>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1746151" y="3668666"/>
              <a:ext cx="345894" cy="345894"/>
            </a:xfrm>
            <a:prstGeom prst="rect">
              <a:avLst/>
            </a:prstGeom>
            <a:noFill/>
            <a:ln>
              <a:noFill/>
            </a:ln>
          </p:spPr>
        </p:pic>
        <p:pic>
          <p:nvPicPr>
            <p:cNvPr id="106" name="Google Shape;258;p3">
              <a:extLst>
                <a:ext uri="{FF2B5EF4-FFF2-40B4-BE49-F238E27FC236}">
                  <a16:creationId xmlns:a16="http://schemas.microsoft.com/office/drawing/2014/main" xmlns="" id="{47A473E8-B219-4B14-B9D5-18BD66E6505F}"/>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2098576" y="3668666"/>
              <a:ext cx="345894" cy="345894"/>
            </a:xfrm>
            <a:prstGeom prst="rect">
              <a:avLst/>
            </a:prstGeom>
            <a:noFill/>
            <a:ln>
              <a:noFill/>
            </a:ln>
          </p:spPr>
        </p:pic>
        <p:pic>
          <p:nvPicPr>
            <p:cNvPr id="107" name="Google Shape;258;p3">
              <a:extLst>
                <a:ext uri="{FF2B5EF4-FFF2-40B4-BE49-F238E27FC236}">
                  <a16:creationId xmlns:a16="http://schemas.microsoft.com/office/drawing/2014/main" xmlns="" id="{BBEED153-E3DC-43C8-BD9A-C7D9939CA92E}"/>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2451000" y="3668667"/>
              <a:ext cx="345894" cy="345894"/>
            </a:xfrm>
            <a:prstGeom prst="rect">
              <a:avLst/>
            </a:prstGeom>
            <a:noFill/>
            <a:ln>
              <a:noFill/>
            </a:ln>
          </p:spPr>
        </p:pic>
        <p:pic>
          <p:nvPicPr>
            <p:cNvPr id="108" name="Google Shape;258;p3">
              <a:extLst>
                <a:ext uri="{FF2B5EF4-FFF2-40B4-BE49-F238E27FC236}">
                  <a16:creationId xmlns:a16="http://schemas.microsoft.com/office/drawing/2014/main" xmlns="" id="{EBCB1C6D-FF0D-4E79-8FE2-E83D19A1AAFC}"/>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2803425" y="3668667"/>
              <a:ext cx="345894" cy="345894"/>
            </a:xfrm>
            <a:prstGeom prst="rect">
              <a:avLst/>
            </a:prstGeom>
            <a:noFill/>
            <a:ln>
              <a:noFill/>
            </a:ln>
          </p:spPr>
        </p:pic>
        <p:pic>
          <p:nvPicPr>
            <p:cNvPr id="109" name="Google Shape;258;p3">
              <a:extLst>
                <a:ext uri="{FF2B5EF4-FFF2-40B4-BE49-F238E27FC236}">
                  <a16:creationId xmlns:a16="http://schemas.microsoft.com/office/drawing/2014/main" xmlns="" id="{55CD7BD1-B097-4A75-8F26-68AB5C568137}"/>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3155850" y="3668666"/>
              <a:ext cx="345894" cy="345894"/>
            </a:xfrm>
            <a:prstGeom prst="rect">
              <a:avLst/>
            </a:prstGeom>
            <a:noFill/>
            <a:ln>
              <a:noFill/>
            </a:ln>
          </p:spPr>
        </p:pic>
        <p:pic>
          <p:nvPicPr>
            <p:cNvPr id="110" name="Google Shape;258;p3">
              <a:extLst>
                <a:ext uri="{FF2B5EF4-FFF2-40B4-BE49-F238E27FC236}">
                  <a16:creationId xmlns:a16="http://schemas.microsoft.com/office/drawing/2014/main" xmlns="" id="{72EC99CA-645F-4641-BD9D-E9E88C786348}"/>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3508275" y="3668666"/>
              <a:ext cx="345894" cy="345894"/>
            </a:xfrm>
            <a:prstGeom prst="rect">
              <a:avLst/>
            </a:prstGeom>
            <a:noFill/>
            <a:ln>
              <a:noFill/>
            </a:ln>
          </p:spPr>
        </p:pic>
        <p:pic>
          <p:nvPicPr>
            <p:cNvPr id="111" name="Google Shape;258;p3">
              <a:extLst>
                <a:ext uri="{FF2B5EF4-FFF2-40B4-BE49-F238E27FC236}">
                  <a16:creationId xmlns:a16="http://schemas.microsoft.com/office/drawing/2014/main" xmlns="" id="{1C38AC6C-865D-441B-B254-1659040B55F5}"/>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3860699" y="3668667"/>
              <a:ext cx="345894" cy="345894"/>
            </a:xfrm>
            <a:prstGeom prst="rect">
              <a:avLst/>
            </a:prstGeom>
            <a:noFill/>
            <a:ln>
              <a:noFill/>
            </a:ln>
          </p:spPr>
        </p:pic>
        <p:pic>
          <p:nvPicPr>
            <p:cNvPr id="112" name="Google Shape;258;p3">
              <a:extLst>
                <a:ext uri="{FF2B5EF4-FFF2-40B4-BE49-F238E27FC236}">
                  <a16:creationId xmlns:a16="http://schemas.microsoft.com/office/drawing/2014/main" xmlns="" id="{5E5066A5-F646-41B1-8E30-8F39FE7A3E87}"/>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4213124" y="3668667"/>
              <a:ext cx="345894" cy="345894"/>
            </a:xfrm>
            <a:prstGeom prst="rect">
              <a:avLst/>
            </a:prstGeom>
            <a:noFill/>
            <a:ln>
              <a:noFill/>
            </a:ln>
          </p:spPr>
        </p:pic>
        <p:pic>
          <p:nvPicPr>
            <p:cNvPr id="113" name="Google Shape;258;p3">
              <a:extLst>
                <a:ext uri="{FF2B5EF4-FFF2-40B4-BE49-F238E27FC236}">
                  <a16:creationId xmlns:a16="http://schemas.microsoft.com/office/drawing/2014/main" xmlns="" id="{ED5DBF1F-FECA-4632-BF61-B6813EBFBF86}"/>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4565548" y="3668667"/>
              <a:ext cx="345894" cy="345894"/>
            </a:xfrm>
            <a:prstGeom prst="rect">
              <a:avLst/>
            </a:prstGeom>
            <a:noFill/>
            <a:ln>
              <a:noFill/>
            </a:ln>
          </p:spPr>
        </p:pic>
        <p:pic>
          <p:nvPicPr>
            <p:cNvPr id="114" name="Google Shape;258;p3">
              <a:extLst>
                <a:ext uri="{FF2B5EF4-FFF2-40B4-BE49-F238E27FC236}">
                  <a16:creationId xmlns:a16="http://schemas.microsoft.com/office/drawing/2014/main" xmlns="" id="{98FA7CF7-80FA-4C2A-B896-92D60335E5CB}"/>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4917973" y="3668667"/>
              <a:ext cx="345894" cy="345894"/>
            </a:xfrm>
            <a:prstGeom prst="rect">
              <a:avLst/>
            </a:prstGeom>
            <a:noFill/>
            <a:ln>
              <a:noFill/>
            </a:ln>
          </p:spPr>
        </p:pic>
        <p:pic>
          <p:nvPicPr>
            <p:cNvPr id="115" name="Google Shape;258;p3">
              <a:extLst>
                <a:ext uri="{FF2B5EF4-FFF2-40B4-BE49-F238E27FC236}">
                  <a16:creationId xmlns:a16="http://schemas.microsoft.com/office/drawing/2014/main" xmlns="" id="{F19C4B47-39CA-41A4-BFEF-DA11F8BCFEA5}"/>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5270398" y="3668666"/>
              <a:ext cx="345894" cy="345894"/>
            </a:xfrm>
            <a:prstGeom prst="rect">
              <a:avLst/>
            </a:prstGeom>
            <a:noFill/>
            <a:ln>
              <a:noFill/>
            </a:ln>
          </p:spPr>
        </p:pic>
        <p:pic>
          <p:nvPicPr>
            <p:cNvPr id="116" name="Google Shape;258;p3">
              <a:extLst>
                <a:ext uri="{FF2B5EF4-FFF2-40B4-BE49-F238E27FC236}">
                  <a16:creationId xmlns:a16="http://schemas.microsoft.com/office/drawing/2014/main" xmlns="" id="{C4EA0E11-F7B5-4117-B786-9F77073070BD}"/>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5622823" y="3668666"/>
              <a:ext cx="345894" cy="345894"/>
            </a:xfrm>
            <a:prstGeom prst="rect">
              <a:avLst/>
            </a:prstGeom>
            <a:noFill/>
            <a:ln>
              <a:noFill/>
            </a:ln>
          </p:spPr>
        </p:pic>
        <p:pic>
          <p:nvPicPr>
            <p:cNvPr id="117" name="Google Shape;258;p3">
              <a:extLst>
                <a:ext uri="{FF2B5EF4-FFF2-40B4-BE49-F238E27FC236}">
                  <a16:creationId xmlns:a16="http://schemas.microsoft.com/office/drawing/2014/main" xmlns="" id="{F8B75860-8D23-4754-A4BC-E3841FA4952A}"/>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5975247" y="3668667"/>
              <a:ext cx="345894" cy="345894"/>
            </a:xfrm>
            <a:prstGeom prst="rect">
              <a:avLst/>
            </a:prstGeom>
            <a:noFill/>
            <a:ln>
              <a:noFill/>
            </a:ln>
          </p:spPr>
        </p:pic>
        <p:pic>
          <p:nvPicPr>
            <p:cNvPr id="118" name="Google Shape;258;p3">
              <a:extLst>
                <a:ext uri="{FF2B5EF4-FFF2-40B4-BE49-F238E27FC236}">
                  <a16:creationId xmlns:a16="http://schemas.microsoft.com/office/drawing/2014/main" xmlns="" id="{D3C23DA2-279E-4161-A6D6-ABF0F62C4C39}"/>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6327672" y="3668667"/>
              <a:ext cx="345894" cy="345894"/>
            </a:xfrm>
            <a:prstGeom prst="rect">
              <a:avLst/>
            </a:prstGeom>
            <a:noFill/>
            <a:ln>
              <a:noFill/>
            </a:ln>
          </p:spPr>
        </p:pic>
        <p:pic>
          <p:nvPicPr>
            <p:cNvPr id="119" name="Google Shape;258;p3">
              <a:extLst>
                <a:ext uri="{FF2B5EF4-FFF2-40B4-BE49-F238E27FC236}">
                  <a16:creationId xmlns:a16="http://schemas.microsoft.com/office/drawing/2014/main" xmlns="" id="{19231BF9-522D-4516-B8F0-4F4F7390EE68}"/>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6680095" y="3668666"/>
              <a:ext cx="345894" cy="345894"/>
            </a:xfrm>
            <a:prstGeom prst="rect">
              <a:avLst/>
            </a:prstGeom>
            <a:noFill/>
            <a:ln>
              <a:noFill/>
            </a:ln>
          </p:spPr>
        </p:pic>
        <p:pic>
          <p:nvPicPr>
            <p:cNvPr id="120" name="Google Shape;258;p3">
              <a:extLst>
                <a:ext uri="{FF2B5EF4-FFF2-40B4-BE49-F238E27FC236}">
                  <a16:creationId xmlns:a16="http://schemas.microsoft.com/office/drawing/2014/main" xmlns="" id="{65B32F6C-4FD4-496D-A78E-09DE31CF6BE8}"/>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7032520" y="3668666"/>
              <a:ext cx="345894" cy="345894"/>
            </a:xfrm>
            <a:prstGeom prst="rect">
              <a:avLst/>
            </a:prstGeom>
            <a:noFill/>
            <a:ln>
              <a:noFill/>
            </a:ln>
          </p:spPr>
        </p:pic>
        <p:pic>
          <p:nvPicPr>
            <p:cNvPr id="121" name="Google Shape;258;p3">
              <a:extLst>
                <a:ext uri="{FF2B5EF4-FFF2-40B4-BE49-F238E27FC236}">
                  <a16:creationId xmlns:a16="http://schemas.microsoft.com/office/drawing/2014/main" xmlns="" id="{B451E91D-21AD-4020-A31B-2E3B2AFA03AE}"/>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7384945" y="3668665"/>
              <a:ext cx="345894" cy="345894"/>
            </a:xfrm>
            <a:prstGeom prst="rect">
              <a:avLst/>
            </a:prstGeom>
            <a:noFill/>
            <a:ln>
              <a:noFill/>
            </a:ln>
          </p:spPr>
        </p:pic>
        <p:pic>
          <p:nvPicPr>
            <p:cNvPr id="122" name="Google Shape;258;p3">
              <a:extLst>
                <a:ext uri="{FF2B5EF4-FFF2-40B4-BE49-F238E27FC236}">
                  <a16:creationId xmlns:a16="http://schemas.microsoft.com/office/drawing/2014/main" xmlns="" id="{EBAA4F57-1E26-4D83-B796-2BFC84D1D8BF}"/>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7737370" y="3668665"/>
              <a:ext cx="345894" cy="345894"/>
            </a:xfrm>
            <a:prstGeom prst="rect">
              <a:avLst/>
            </a:prstGeom>
            <a:noFill/>
            <a:ln>
              <a:noFill/>
            </a:ln>
          </p:spPr>
        </p:pic>
        <p:pic>
          <p:nvPicPr>
            <p:cNvPr id="123" name="Google Shape;258;p3">
              <a:extLst>
                <a:ext uri="{FF2B5EF4-FFF2-40B4-BE49-F238E27FC236}">
                  <a16:creationId xmlns:a16="http://schemas.microsoft.com/office/drawing/2014/main" xmlns="" id="{7B97FC80-38A3-46A0-B9C4-9D285AA4E25C}"/>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8089794" y="3668666"/>
              <a:ext cx="345894" cy="345894"/>
            </a:xfrm>
            <a:prstGeom prst="rect">
              <a:avLst/>
            </a:prstGeom>
            <a:noFill/>
            <a:ln>
              <a:noFill/>
            </a:ln>
          </p:spPr>
        </p:pic>
        <p:pic>
          <p:nvPicPr>
            <p:cNvPr id="124" name="Google Shape;258;p3">
              <a:extLst>
                <a:ext uri="{FF2B5EF4-FFF2-40B4-BE49-F238E27FC236}">
                  <a16:creationId xmlns:a16="http://schemas.microsoft.com/office/drawing/2014/main" xmlns="" id="{CAF13D78-ECA5-44E4-8F47-99EFC2FF92BA}"/>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8442219" y="3668666"/>
              <a:ext cx="345894" cy="345894"/>
            </a:xfrm>
            <a:prstGeom prst="rect">
              <a:avLst/>
            </a:prstGeom>
            <a:noFill/>
            <a:ln>
              <a:noFill/>
            </a:ln>
          </p:spPr>
        </p:pic>
        <p:pic>
          <p:nvPicPr>
            <p:cNvPr id="125" name="Google Shape;258;p3">
              <a:extLst>
                <a:ext uri="{FF2B5EF4-FFF2-40B4-BE49-F238E27FC236}">
                  <a16:creationId xmlns:a16="http://schemas.microsoft.com/office/drawing/2014/main" xmlns="" id="{E7EFDD71-872A-4C90-B421-CB350EE04D60}"/>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8794643" y="3668667"/>
              <a:ext cx="345894" cy="345894"/>
            </a:xfrm>
            <a:prstGeom prst="rect">
              <a:avLst/>
            </a:prstGeom>
            <a:noFill/>
            <a:ln>
              <a:noFill/>
            </a:ln>
          </p:spPr>
        </p:pic>
        <p:pic>
          <p:nvPicPr>
            <p:cNvPr id="126" name="Google Shape;258;p3">
              <a:extLst>
                <a:ext uri="{FF2B5EF4-FFF2-40B4-BE49-F238E27FC236}">
                  <a16:creationId xmlns:a16="http://schemas.microsoft.com/office/drawing/2014/main" xmlns="" id="{D9400A99-138E-4F2C-B572-778C39827821}"/>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9147068" y="3668667"/>
              <a:ext cx="345894" cy="345894"/>
            </a:xfrm>
            <a:prstGeom prst="rect">
              <a:avLst/>
            </a:prstGeom>
            <a:noFill/>
            <a:ln>
              <a:noFill/>
            </a:ln>
          </p:spPr>
        </p:pic>
        <p:pic>
          <p:nvPicPr>
            <p:cNvPr id="127" name="Google Shape;258;p3">
              <a:extLst>
                <a:ext uri="{FF2B5EF4-FFF2-40B4-BE49-F238E27FC236}">
                  <a16:creationId xmlns:a16="http://schemas.microsoft.com/office/drawing/2014/main" xmlns="" id="{2E11DA4B-4CB6-479A-861E-3D5F049E8A16}"/>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9499493" y="3668666"/>
              <a:ext cx="345894" cy="345894"/>
            </a:xfrm>
            <a:prstGeom prst="rect">
              <a:avLst/>
            </a:prstGeom>
            <a:noFill/>
            <a:ln>
              <a:noFill/>
            </a:ln>
          </p:spPr>
        </p:pic>
        <p:pic>
          <p:nvPicPr>
            <p:cNvPr id="128" name="Google Shape;258;p3">
              <a:extLst>
                <a:ext uri="{FF2B5EF4-FFF2-40B4-BE49-F238E27FC236}">
                  <a16:creationId xmlns:a16="http://schemas.microsoft.com/office/drawing/2014/main" xmlns="" id="{F8DA96ED-525F-49D9-8AD3-16380D4498E6}"/>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9851914" y="3668665"/>
              <a:ext cx="345894" cy="345894"/>
            </a:xfrm>
            <a:prstGeom prst="rect">
              <a:avLst/>
            </a:prstGeom>
            <a:noFill/>
            <a:ln>
              <a:noFill/>
            </a:ln>
          </p:spPr>
        </p:pic>
        <p:pic>
          <p:nvPicPr>
            <p:cNvPr id="129" name="Google Shape;258;p3">
              <a:extLst>
                <a:ext uri="{FF2B5EF4-FFF2-40B4-BE49-F238E27FC236}">
                  <a16:creationId xmlns:a16="http://schemas.microsoft.com/office/drawing/2014/main" xmlns="" id="{D99F0E76-7197-470B-8FFD-3932A7D58134}"/>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10204339" y="3668665"/>
              <a:ext cx="345894" cy="345894"/>
            </a:xfrm>
            <a:prstGeom prst="rect">
              <a:avLst/>
            </a:prstGeom>
            <a:noFill/>
            <a:ln>
              <a:noFill/>
            </a:ln>
          </p:spPr>
        </p:pic>
        <p:pic>
          <p:nvPicPr>
            <p:cNvPr id="130" name="Google Shape;258;p3">
              <a:extLst>
                <a:ext uri="{FF2B5EF4-FFF2-40B4-BE49-F238E27FC236}">
                  <a16:creationId xmlns:a16="http://schemas.microsoft.com/office/drawing/2014/main" xmlns="" id="{99766FA6-BD92-4602-91DA-413C6CA6B81C}"/>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10556763" y="3668666"/>
              <a:ext cx="345894" cy="345894"/>
            </a:xfrm>
            <a:prstGeom prst="rect">
              <a:avLst/>
            </a:prstGeom>
            <a:noFill/>
            <a:ln>
              <a:noFill/>
            </a:ln>
          </p:spPr>
        </p:pic>
        <p:pic>
          <p:nvPicPr>
            <p:cNvPr id="131" name="Google Shape;258;p3">
              <a:extLst>
                <a:ext uri="{FF2B5EF4-FFF2-40B4-BE49-F238E27FC236}">
                  <a16:creationId xmlns:a16="http://schemas.microsoft.com/office/drawing/2014/main" xmlns="" id="{3C44D6D2-6E17-4FE7-8619-184095C39B43}"/>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10909188" y="3668666"/>
              <a:ext cx="345894" cy="345894"/>
            </a:xfrm>
            <a:prstGeom prst="rect">
              <a:avLst/>
            </a:prstGeom>
            <a:noFill/>
            <a:ln>
              <a:noFill/>
            </a:ln>
          </p:spPr>
        </p:pic>
        <p:pic>
          <p:nvPicPr>
            <p:cNvPr id="132" name="Google Shape;258;p3">
              <a:extLst>
                <a:ext uri="{FF2B5EF4-FFF2-40B4-BE49-F238E27FC236}">
                  <a16:creationId xmlns:a16="http://schemas.microsoft.com/office/drawing/2014/main" xmlns="" id="{5387D02A-A2F5-42C0-AA1C-68738AF3E518}"/>
                </a:ext>
              </a:extLst>
            </p:cNvPr>
            <p:cNvPicPr preferRelativeResize="0">
              <a:picLocks noChangeAspect="1"/>
            </p:cNvPicPr>
            <p:nvPr/>
          </p:nvPicPr>
          <p:blipFill rotWithShape="1">
            <a:blip r:embed="rId4">
              <a:alphaModFix/>
              <a:duotone>
                <a:schemeClr val="accent3">
                  <a:shade val="45000"/>
                  <a:satMod val="135000"/>
                </a:schemeClr>
                <a:prstClr val="white"/>
              </a:duotone>
            </a:blip>
            <a:srcRect/>
            <a:stretch/>
          </p:blipFill>
          <p:spPr>
            <a:xfrm rot="2712785">
              <a:off x="11261612" y="3668667"/>
              <a:ext cx="345894" cy="345894"/>
            </a:xfrm>
            <a:prstGeom prst="rect">
              <a:avLst/>
            </a:prstGeom>
            <a:noFill/>
            <a:ln>
              <a:noFill/>
            </a:ln>
          </p:spPr>
        </p:pic>
      </p:grpSp>
      <p:grpSp>
        <p:nvGrpSpPr>
          <p:cNvPr id="66" name="Google Shape;336;p4"/>
          <p:cNvGrpSpPr>
            <a:grpSpLocks noChangeAspect="1"/>
          </p:cNvGrpSpPr>
          <p:nvPr/>
        </p:nvGrpSpPr>
        <p:grpSpPr>
          <a:xfrm>
            <a:off x="7528968" y="2179206"/>
            <a:ext cx="4283587" cy="3443490"/>
            <a:chOff x="7729461" y="1376172"/>
            <a:chExt cx="4283587" cy="3443490"/>
          </a:xfrm>
        </p:grpSpPr>
        <p:grpSp>
          <p:nvGrpSpPr>
            <p:cNvPr id="67" name="Google Shape;337;p4"/>
            <p:cNvGrpSpPr/>
            <p:nvPr/>
          </p:nvGrpSpPr>
          <p:grpSpPr>
            <a:xfrm>
              <a:off x="7729461" y="1530625"/>
              <a:ext cx="4008523" cy="3111610"/>
              <a:chOff x="7622362" y="2624985"/>
              <a:chExt cx="4008523" cy="3111610"/>
            </a:xfrm>
          </p:grpSpPr>
          <p:pic>
            <p:nvPicPr>
              <p:cNvPr id="70" name="Google Shape;338;p4"/>
              <p:cNvPicPr preferRelativeResize="0">
                <a:picLocks noChangeAspect="1"/>
              </p:cNvPicPr>
              <p:nvPr/>
            </p:nvPicPr>
            <p:blipFill rotWithShape="1">
              <a:blip r:embed="rId5">
                <a:alphaModFix/>
              </a:blip>
              <a:srcRect l="2956" t="6604" r="16038" b="2419"/>
              <a:stretch/>
            </p:blipFill>
            <p:spPr>
              <a:xfrm>
                <a:off x="7622362" y="2624985"/>
                <a:ext cx="3814330" cy="3111610"/>
              </a:xfrm>
              <a:prstGeom prst="rect">
                <a:avLst/>
              </a:prstGeom>
              <a:noFill/>
              <a:ln>
                <a:noFill/>
              </a:ln>
            </p:spPr>
          </p:pic>
          <p:pic>
            <p:nvPicPr>
              <p:cNvPr id="71" name="Google Shape;339;p4"/>
              <p:cNvPicPr preferRelativeResize="0">
                <a:picLocks noChangeAspect="1"/>
              </p:cNvPicPr>
              <p:nvPr/>
            </p:nvPicPr>
            <p:blipFill rotWithShape="1">
              <a:blip r:embed="rId5">
                <a:alphaModFix/>
              </a:blip>
              <a:srcRect l="91759" t="3565" r="4754" b="325"/>
              <a:stretch/>
            </p:blipFill>
            <p:spPr>
              <a:xfrm flipH="1">
                <a:off x="11489814" y="2768542"/>
                <a:ext cx="141071" cy="2824496"/>
              </a:xfrm>
              <a:prstGeom prst="rect">
                <a:avLst/>
              </a:prstGeom>
              <a:noFill/>
              <a:ln>
                <a:noFill/>
              </a:ln>
            </p:spPr>
          </p:pic>
        </p:grpSp>
        <p:sp>
          <p:nvSpPr>
            <p:cNvPr id="68" name="Google Shape;340;p4"/>
            <p:cNvSpPr txBox="1"/>
            <p:nvPr/>
          </p:nvSpPr>
          <p:spPr>
            <a:xfrm>
              <a:off x="11321848" y="1376172"/>
              <a:ext cx="6912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1" i="0" u="none" strike="noStrike" cap="none" dirty="0">
                  <a:solidFill>
                    <a:srgbClr val="C00000"/>
                  </a:solidFill>
                  <a:latin typeface="Roboto" panose="020B0604020202020204" charset="0"/>
                  <a:ea typeface="Roboto" panose="020B0604020202020204" charset="0"/>
                  <a:cs typeface="Garamond"/>
                  <a:sym typeface="Garamond"/>
                </a:rPr>
                <a:t>High</a:t>
              </a:r>
              <a:r>
                <a:rPr lang="en-GB" sz="1200" b="1" i="0" u="none" strike="noStrike" cap="none" dirty="0">
                  <a:solidFill>
                    <a:srgbClr val="C00000"/>
                  </a:solidFill>
                  <a:latin typeface="Roboto" panose="020B0604020202020204" charset="0"/>
                  <a:ea typeface="Roboto" panose="020B0604020202020204" charset="0"/>
                  <a:cs typeface="Garamond"/>
                  <a:sym typeface="Garamond"/>
                </a:rPr>
                <a:t> </a:t>
              </a:r>
              <a:endParaRPr sz="1200" b="1" i="0" u="none" strike="noStrike" cap="none" dirty="0">
                <a:solidFill>
                  <a:srgbClr val="C00000"/>
                </a:solidFill>
                <a:latin typeface="Roboto" panose="020B0604020202020204" charset="0"/>
                <a:ea typeface="Roboto" panose="020B0604020202020204" charset="0"/>
                <a:cs typeface="Garamond"/>
                <a:sym typeface="Garamond"/>
              </a:endParaRPr>
            </a:p>
          </p:txBody>
        </p:sp>
        <p:sp>
          <p:nvSpPr>
            <p:cNvPr id="69" name="Google Shape;341;p4"/>
            <p:cNvSpPr txBox="1"/>
            <p:nvPr/>
          </p:nvSpPr>
          <p:spPr>
            <a:xfrm>
              <a:off x="11391448" y="4511862"/>
              <a:ext cx="552000" cy="3078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1" i="0" u="none" strike="noStrike" cap="none" dirty="0">
                  <a:solidFill>
                    <a:srgbClr val="0070C0"/>
                  </a:solidFill>
                  <a:latin typeface="Roboto" panose="020B0604020202020204" charset="0"/>
                  <a:ea typeface="Roboto" panose="020B0604020202020204" charset="0"/>
                  <a:cs typeface="Garamond"/>
                  <a:sym typeface="Garamond"/>
                </a:rPr>
                <a:t>Low </a:t>
              </a:r>
              <a:endParaRPr sz="1400" b="1" i="0" u="none" strike="noStrike" cap="none" dirty="0">
                <a:solidFill>
                  <a:srgbClr val="0070C0"/>
                </a:solidFill>
                <a:latin typeface="Roboto" panose="020B0604020202020204" charset="0"/>
                <a:ea typeface="Roboto" panose="020B0604020202020204" charset="0"/>
                <a:cs typeface="Garamond"/>
                <a:sym typeface="Garamond"/>
              </a:endParaRPr>
            </a:p>
          </p:txBody>
        </p:sp>
      </p:grpSp>
      <p:sp>
        <p:nvSpPr>
          <p:cNvPr id="72" name="Google Shape;343;p4"/>
          <p:cNvSpPr txBox="1"/>
          <p:nvPr/>
        </p:nvSpPr>
        <p:spPr>
          <a:xfrm>
            <a:off x="8838372" y="2380818"/>
            <a:ext cx="1458600" cy="307800"/>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i="0" u="none" strike="noStrike" cap="none" dirty="0">
                <a:solidFill>
                  <a:schemeClr val="dk1"/>
                </a:solidFill>
                <a:latin typeface="Roboto" panose="020B0604020202020204" charset="0"/>
                <a:ea typeface="Roboto" panose="020B0604020202020204" charset="0"/>
                <a:cs typeface="Garamond"/>
                <a:sym typeface="Garamond"/>
              </a:rPr>
              <a:t>TYROBP Gene</a:t>
            </a:r>
            <a:endParaRPr sz="1400" i="0" u="none" strike="noStrike" cap="none" dirty="0">
              <a:solidFill>
                <a:schemeClr val="dk1"/>
              </a:solidFill>
              <a:latin typeface="Roboto" panose="020B0604020202020204" charset="0"/>
              <a:ea typeface="Roboto" panose="020B0604020202020204" charset="0"/>
              <a:cs typeface="Garamond"/>
              <a:sym typeface="Garamond"/>
            </a:endParaRPr>
          </a:p>
        </p:txBody>
      </p:sp>
      <p:sp>
        <p:nvSpPr>
          <p:cNvPr id="74" name="Google Shape;345;p4"/>
          <p:cNvSpPr txBox="1"/>
          <p:nvPr/>
        </p:nvSpPr>
        <p:spPr>
          <a:xfrm>
            <a:off x="687553" y="1426372"/>
            <a:ext cx="1832100" cy="307736"/>
          </a:xfrm>
          <a:prstGeom prst="rect">
            <a:avLst/>
          </a:prstGeom>
          <a:solidFill>
            <a:schemeClr val="lt1"/>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de-CH" sz="1400" i="0" u="none" strike="noStrike" cap="none" dirty="0">
                <a:solidFill>
                  <a:schemeClr val="dk1"/>
                </a:solidFill>
                <a:latin typeface="Roboto" panose="020B0604020202020204" charset="0"/>
                <a:ea typeface="Roboto" panose="020B0604020202020204" charset="0"/>
                <a:cs typeface="Garamond"/>
                <a:sym typeface="Garamond"/>
              </a:rPr>
              <a:t>T-</a:t>
            </a:r>
            <a:r>
              <a:rPr lang="de-CH" sz="1400" i="0" u="none" strike="noStrike" cap="none" dirty="0" err="1">
                <a:solidFill>
                  <a:schemeClr val="dk1"/>
                </a:solidFill>
                <a:latin typeface="Roboto" panose="020B0604020202020204" charset="0"/>
                <a:ea typeface="Roboto" panose="020B0604020202020204" charset="0"/>
                <a:cs typeface="Garamond"/>
                <a:sym typeface="Garamond"/>
              </a:rPr>
              <a:t>Cell</a:t>
            </a:r>
            <a:r>
              <a:rPr lang="de-CH" sz="1400" i="0" u="none" strike="noStrike" cap="none" dirty="0">
                <a:solidFill>
                  <a:schemeClr val="dk1"/>
                </a:solidFill>
                <a:latin typeface="Roboto" panose="020B0604020202020204" charset="0"/>
                <a:ea typeface="Roboto" panose="020B0604020202020204" charset="0"/>
                <a:cs typeface="Garamond"/>
                <a:sym typeface="Garamond"/>
              </a:rPr>
              <a:t> Genes</a:t>
            </a:r>
            <a:endParaRPr sz="1400" i="0" u="none" strike="noStrike" cap="none" dirty="0">
              <a:solidFill>
                <a:schemeClr val="dk1"/>
              </a:solidFill>
              <a:latin typeface="Roboto" panose="020B0604020202020204" charset="0"/>
              <a:ea typeface="Roboto" panose="020B0604020202020204" charset="0"/>
              <a:cs typeface="Garamond"/>
              <a:sym typeface="Garamond"/>
            </a:endParaRPr>
          </a:p>
        </p:txBody>
      </p:sp>
      <p:sp>
        <p:nvSpPr>
          <p:cNvPr id="75" name="Google Shape;346;p4"/>
          <p:cNvSpPr txBox="1"/>
          <p:nvPr/>
        </p:nvSpPr>
        <p:spPr>
          <a:xfrm>
            <a:off x="4711558" y="3848134"/>
            <a:ext cx="846116" cy="30773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en-GB" sz="1400" b="1" i="0" u="none" strike="noStrike" cap="none">
                <a:solidFill>
                  <a:schemeClr val="dk1"/>
                </a:solidFill>
                <a:latin typeface="Garamond"/>
                <a:ea typeface="Garamond"/>
                <a:cs typeface="Garamond"/>
                <a:sym typeface="Garamond"/>
              </a:rPr>
              <a:t>T-Cell </a:t>
            </a:r>
            <a:endParaRPr/>
          </a:p>
        </p:txBody>
      </p:sp>
      <p:pic>
        <p:nvPicPr>
          <p:cNvPr id="77" name="Google Shape;348;p4" descr="Shape&#10;&#10;Description automatically generated with low confidence"/>
          <p:cNvPicPr preferRelativeResize="0"/>
          <p:nvPr/>
        </p:nvPicPr>
        <p:blipFill rotWithShape="1">
          <a:blip r:embed="rId6">
            <a:alphaModFix/>
          </a:blip>
          <a:srcRect/>
          <a:stretch/>
        </p:blipFill>
        <p:spPr>
          <a:xfrm rot="-172960" flipH="1">
            <a:off x="1742101" y="1923371"/>
            <a:ext cx="797055" cy="468591"/>
          </a:xfrm>
          <a:prstGeom prst="rect">
            <a:avLst/>
          </a:prstGeom>
          <a:noFill/>
          <a:ln>
            <a:noFill/>
          </a:ln>
        </p:spPr>
      </p:pic>
      <p:cxnSp>
        <p:nvCxnSpPr>
          <p:cNvPr id="78" name="Google Shape;349;p4"/>
          <p:cNvCxnSpPr/>
          <p:nvPr/>
        </p:nvCxnSpPr>
        <p:spPr>
          <a:xfrm>
            <a:off x="6059277" y="2353564"/>
            <a:ext cx="0" cy="952100"/>
          </a:xfrm>
          <a:prstGeom prst="straightConnector1">
            <a:avLst/>
          </a:prstGeom>
          <a:noFill/>
          <a:ln w="38100" cap="flat" cmpd="sng">
            <a:solidFill>
              <a:schemeClr val="lt1"/>
            </a:solidFill>
            <a:prstDash val="solid"/>
            <a:round/>
            <a:headEnd type="none" w="sm" len="sm"/>
            <a:tailEnd type="none" w="sm" len="sm"/>
          </a:ln>
        </p:spPr>
      </p:cxnSp>
      <p:cxnSp>
        <p:nvCxnSpPr>
          <p:cNvPr id="79" name="Google Shape;350;p4"/>
          <p:cNvCxnSpPr/>
          <p:nvPr/>
        </p:nvCxnSpPr>
        <p:spPr>
          <a:xfrm>
            <a:off x="6059277" y="3305664"/>
            <a:ext cx="477251" cy="0"/>
          </a:xfrm>
          <a:prstGeom prst="straightConnector1">
            <a:avLst/>
          </a:prstGeom>
          <a:noFill/>
          <a:ln w="38100" cap="flat" cmpd="sng">
            <a:solidFill>
              <a:schemeClr val="lt1"/>
            </a:solidFill>
            <a:prstDash val="solid"/>
            <a:round/>
            <a:headEnd type="none" w="sm" len="sm"/>
            <a:tailEnd type="none" w="sm" len="sm"/>
          </a:ln>
        </p:spPr>
      </p:cxnSp>
      <p:cxnSp>
        <p:nvCxnSpPr>
          <p:cNvPr id="80" name="Google Shape;351;p4"/>
          <p:cNvCxnSpPr/>
          <p:nvPr/>
        </p:nvCxnSpPr>
        <p:spPr>
          <a:xfrm>
            <a:off x="6536528" y="2353564"/>
            <a:ext cx="0" cy="952100"/>
          </a:xfrm>
          <a:prstGeom prst="straightConnector1">
            <a:avLst/>
          </a:prstGeom>
          <a:noFill/>
          <a:ln w="38100" cap="flat" cmpd="sng">
            <a:solidFill>
              <a:schemeClr val="lt1"/>
            </a:solidFill>
            <a:prstDash val="solid"/>
            <a:round/>
            <a:headEnd type="none" w="sm" len="sm"/>
            <a:tailEnd type="none" w="sm" len="sm"/>
          </a:ln>
        </p:spPr>
      </p:cxnSp>
      <p:pic>
        <p:nvPicPr>
          <p:cNvPr id="81" name="Google Shape;358;p4"/>
          <p:cNvPicPr preferRelativeResize="0">
            <a:picLocks noChangeAspect="1"/>
          </p:cNvPicPr>
          <p:nvPr/>
        </p:nvPicPr>
        <p:blipFill rotWithShape="1">
          <a:blip r:embed="rId7">
            <a:alphaModFix/>
          </a:blip>
          <a:srcRect l="3917" t="1228" r="10189" b="3452"/>
          <a:stretch/>
        </p:blipFill>
        <p:spPr>
          <a:xfrm>
            <a:off x="3509398" y="2353564"/>
            <a:ext cx="3364868" cy="3266043"/>
          </a:xfrm>
          <a:prstGeom prst="rect">
            <a:avLst/>
          </a:prstGeom>
          <a:noFill/>
          <a:ln>
            <a:noFill/>
          </a:ln>
        </p:spPr>
      </p:pic>
      <p:grpSp>
        <p:nvGrpSpPr>
          <p:cNvPr id="82" name="Gruppieren 81"/>
          <p:cNvGrpSpPr/>
          <p:nvPr/>
        </p:nvGrpSpPr>
        <p:grpSpPr>
          <a:xfrm>
            <a:off x="5814282" y="4963787"/>
            <a:ext cx="1001611" cy="481482"/>
            <a:chOff x="2726886" y="5664200"/>
            <a:chExt cx="1001611" cy="481482"/>
          </a:xfrm>
        </p:grpSpPr>
        <p:grpSp>
          <p:nvGrpSpPr>
            <p:cNvPr id="83" name="Gruppieren 82"/>
            <p:cNvGrpSpPr/>
            <p:nvPr/>
          </p:nvGrpSpPr>
          <p:grpSpPr>
            <a:xfrm>
              <a:off x="2730363" y="5664200"/>
              <a:ext cx="883479" cy="276959"/>
              <a:chOff x="3445045" y="2453509"/>
              <a:chExt cx="883479" cy="276959"/>
            </a:xfrm>
          </p:grpSpPr>
          <p:sp>
            <p:nvSpPr>
              <p:cNvPr id="87" name="Google Shape;292;p34"/>
              <p:cNvSpPr/>
              <p:nvPr/>
            </p:nvSpPr>
            <p:spPr>
              <a:xfrm>
                <a:off x="3445045" y="2529650"/>
                <a:ext cx="108000" cy="108000"/>
              </a:xfrm>
              <a:prstGeom prst="ellipse">
                <a:avLst/>
              </a:prstGeom>
              <a:solidFill>
                <a:srgbClr val="0000FF"/>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0000FF"/>
                  </a:solidFill>
                  <a:latin typeface="Arial"/>
                  <a:ea typeface="Arial"/>
                  <a:cs typeface="Arial"/>
                  <a:sym typeface="Arial"/>
                </a:endParaRPr>
              </a:p>
            </p:txBody>
          </p:sp>
          <p:sp>
            <p:nvSpPr>
              <p:cNvPr id="88" name="Google Shape;293;p34"/>
              <p:cNvSpPr txBox="1"/>
              <p:nvPr/>
            </p:nvSpPr>
            <p:spPr>
              <a:xfrm>
                <a:off x="3551224" y="2453509"/>
                <a:ext cx="777300"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200" b="0" i="0" u="none" strike="noStrike" cap="none" dirty="0">
                    <a:solidFill>
                      <a:schemeClr val="dk1"/>
                    </a:solidFill>
                    <a:latin typeface="Roboto"/>
                    <a:ea typeface="Roboto"/>
                    <a:cs typeface="Roboto"/>
                    <a:sym typeface="Roboto"/>
                  </a:rPr>
                  <a:t>T-Cell</a:t>
                </a:r>
                <a:endParaRPr sz="1200" b="0" i="0" u="none" strike="noStrike" cap="none" dirty="0">
                  <a:solidFill>
                    <a:schemeClr val="dk1"/>
                  </a:solidFill>
                  <a:latin typeface="Roboto"/>
                  <a:ea typeface="Roboto"/>
                  <a:cs typeface="Roboto"/>
                  <a:sym typeface="Roboto"/>
                </a:endParaRPr>
              </a:p>
            </p:txBody>
          </p:sp>
        </p:grpSp>
        <p:grpSp>
          <p:nvGrpSpPr>
            <p:cNvPr id="84" name="Gruppieren 83"/>
            <p:cNvGrpSpPr/>
            <p:nvPr/>
          </p:nvGrpSpPr>
          <p:grpSpPr>
            <a:xfrm>
              <a:off x="2726886" y="5868723"/>
              <a:ext cx="1001611" cy="276959"/>
              <a:chOff x="2802293" y="2658687"/>
              <a:chExt cx="1001611" cy="276959"/>
            </a:xfrm>
          </p:grpSpPr>
          <p:sp>
            <p:nvSpPr>
              <p:cNvPr id="85" name="Google Shape;292;p34"/>
              <p:cNvSpPr/>
              <p:nvPr/>
            </p:nvSpPr>
            <p:spPr>
              <a:xfrm>
                <a:off x="2802293" y="2734828"/>
                <a:ext cx="108000" cy="108000"/>
              </a:xfrm>
              <a:prstGeom prst="ellipse">
                <a:avLst/>
              </a:prstGeom>
              <a:solidFill>
                <a:schemeClr val="bg1">
                  <a:lumMod val="5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0000FF"/>
                  </a:solidFill>
                  <a:latin typeface="Arial"/>
                  <a:ea typeface="Arial"/>
                  <a:cs typeface="Arial"/>
                  <a:sym typeface="Arial"/>
                </a:endParaRPr>
              </a:p>
            </p:txBody>
          </p:sp>
          <p:sp>
            <p:nvSpPr>
              <p:cNvPr id="86" name="Google Shape;293;p34"/>
              <p:cNvSpPr txBox="1"/>
              <p:nvPr/>
            </p:nvSpPr>
            <p:spPr>
              <a:xfrm>
                <a:off x="2908472" y="2658687"/>
                <a:ext cx="895432" cy="27695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200" dirty="0">
                    <a:solidFill>
                      <a:schemeClr val="dk1"/>
                    </a:solidFill>
                    <a:latin typeface="Roboto"/>
                    <a:ea typeface="Roboto"/>
                    <a:cs typeface="Roboto"/>
                    <a:sym typeface="Roboto"/>
                  </a:rPr>
                  <a:t>Other </a:t>
                </a:r>
                <a:r>
                  <a:rPr lang="en-GB" sz="1200" b="0" i="0" u="none" strike="noStrike" cap="none" dirty="0">
                    <a:solidFill>
                      <a:schemeClr val="dk1"/>
                    </a:solidFill>
                    <a:latin typeface="Roboto"/>
                    <a:ea typeface="Roboto"/>
                    <a:cs typeface="Roboto"/>
                    <a:sym typeface="Roboto"/>
                  </a:rPr>
                  <a:t>Cell</a:t>
                </a:r>
                <a:endParaRPr sz="1200" b="0" i="0" u="none" strike="noStrike" cap="none" dirty="0">
                  <a:solidFill>
                    <a:schemeClr val="dk1"/>
                  </a:solidFill>
                  <a:latin typeface="Roboto"/>
                  <a:ea typeface="Roboto"/>
                  <a:cs typeface="Roboto"/>
                  <a:sym typeface="Roboto"/>
                </a:endParaRPr>
              </a:p>
            </p:txBody>
          </p:sp>
        </p:grpSp>
      </p:grpSp>
      <p:grpSp>
        <p:nvGrpSpPr>
          <p:cNvPr id="161" name="Gruppieren 160"/>
          <p:cNvGrpSpPr/>
          <p:nvPr/>
        </p:nvGrpSpPr>
        <p:grpSpPr>
          <a:xfrm>
            <a:off x="9925878" y="185530"/>
            <a:ext cx="1968391" cy="887896"/>
            <a:chOff x="9925878" y="185530"/>
            <a:chExt cx="1968391" cy="887896"/>
          </a:xfrm>
        </p:grpSpPr>
        <p:grpSp>
          <p:nvGrpSpPr>
            <p:cNvPr id="162" name="Gruppieren 161"/>
            <p:cNvGrpSpPr>
              <a:grpSpLocks noChangeAspect="1"/>
            </p:cNvGrpSpPr>
            <p:nvPr/>
          </p:nvGrpSpPr>
          <p:grpSpPr>
            <a:xfrm>
              <a:off x="10069913" y="359999"/>
              <a:ext cx="1734877" cy="659763"/>
              <a:chOff x="9661543" y="5946"/>
              <a:chExt cx="2410646" cy="916754"/>
            </a:xfrm>
          </p:grpSpPr>
          <p:pic>
            <p:nvPicPr>
              <p:cNvPr id="164" name="Google Shape;157;p33" descr="Text&#10;&#10;Description automatically generated">
                <a:extLst>
                  <a:ext uri="{FF2B5EF4-FFF2-40B4-BE49-F238E27FC236}">
                    <a16:creationId xmlns:a16="http://schemas.microsoft.com/office/drawing/2014/main" xmlns="" id="{529C00AC-1439-491C-AA3F-904B9D8B65B6}"/>
                  </a:ext>
                </a:extLst>
              </p:cNvPr>
              <p:cNvPicPr preferRelativeResize="0">
                <a:picLocks noChangeAspect="1"/>
              </p:cNvPicPr>
              <p:nvPr/>
            </p:nvPicPr>
            <p:blipFill rotWithShape="1">
              <a:blip r:embed="rId8">
                <a:alphaModFix/>
              </a:blip>
              <a:srcRect/>
              <a:stretch/>
            </p:blipFill>
            <p:spPr>
              <a:xfrm>
                <a:off x="9661543" y="365125"/>
                <a:ext cx="1123629" cy="308370"/>
              </a:xfrm>
              <a:prstGeom prst="rect">
                <a:avLst/>
              </a:prstGeom>
              <a:noFill/>
              <a:ln>
                <a:noFill/>
              </a:ln>
            </p:spPr>
          </p:pic>
          <p:grpSp>
            <p:nvGrpSpPr>
              <p:cNvPr id="165" name="Group 14">
                <a:extLst>
                  <a:ext uri="{FF2B5EF4-FFF2-40B4-BE49-F238E27FC236}">
                    <a16:creationId xmlns:a16="http://schemas.microsoft.com/office/drawing/2014/main" xmlns="" id="{454E3B3B-22E2-41AB-8B8A-3F7FFD813E24}"/>
                  </a:ext>
                </a:extLst>
              </p:cNvPr>
              <p:cNvGrpSpPr>
                <a:grpSpLocks noChangeAspect="1"/>
              </p:cNvGrpSpPr>
              <p:nvPr/>
            </p:nvGrpSpPr>
            <p:grpSpPr>
              <a:xfrm flipH="1">
                <a:off x="10909131" y="5946"/>
                <a:ext cx="1163058" cy="916754"/>
                <a:chOff x="50870" y="0"/>
                <a:chExt cx="1894963" cy="1439947"/>
              </a:xfrm>
            </p:grpSpPr>
            <p:grpSp>
              <p:nvGrpSpPr>
                <p:cNvPr id="166" name="Group 15">
                  <a:extLst>
                    <a:ext uri="{FF2B5EF4-FFF2-40B4-BE49-F238E27FC236}">
                      <a16:creationId xmlns:a16="http://schemas.microsoft.com/office/drawing/2014/main" xmlns="" id="{7D5E581E-505C-4F33-9F7D-295C137B9D3C}"/>
                    </a:ext>
                  </a:extLst>
                </p:cNvPr>
                <p:cNvGrpSpPr>
                  <a:grpSpLocks noChangeAspect="1"/>
                </p:cNvGrpSpPr>
                <p:nvPr/>
              </p:nvGrpSpPr>
              <p:grpSpPr>
                <a:xfrm>
                  <a:off x="333740" y="0"/>
                  <a:ext cx="1100991" cy="1238157"/>
                  <a:chOff x="559838" y="186446"/>
                  <a:chExt cx="1659388" cy="1866122"/>
                </a:xfrm>
              </p:grpSpPr>
              <p:pic>
                <p:nvPicPr>
                  <p:cNvPr id="173" name="Google Shape;118;p30" descr="A picture containing text, clipart&#10;&#10;Description automatically generated">
                    <a:extLst>
                      <a:ext uri="{FF2B5EF4-FFF2-40B4-BE49-F238E27FC236}">
                        <a16:creationId xmlns:a16="http://schemas.microsoft.com/office/drawing/2014/main" xmlns="" id="{E58771FE-547E-486B-A606-3CB5A2B496A8}"/>
                      </a:ext>
                    </a:extLst>
                  </p:cNvPr>
                  <p:cNvPicPr preferRelativeResize="0">
                    <a:picLocks noChangeAspect="1"/>
                  </p:cNvPicPr>
                  <p:nvPr/>
                </p:nvPicPr>
                <p:blipFill rotWithShape="1">
                  <a:blip r:embed="rId9">
                    <a:alphaModFix amt="35000"/>
                  </a:blip>
                  <a:srcRect l="54308" t="1785" r="26968" b="55511"/>
                  <a:stretch/>
                </p:blipFill>
                <p:spPr>
                  <a:xfrm flipH="1">
                    <a:off x="559838" y="186446"/>
                    <a:ext cx="1659388" cy="1866122"/>
                  </a:xfrm>
                  <a:prstGeom prst="rect">
                    <a:avLst/>
                  </a:prstGeom>
                  <a:noFill/>
                  <a:ln>
                    <a:noFill/>
                  </a:ln>
                </p:spPr>
              </p:pic>
              <p:sp>
                <p:nvSpPr>
                  <p:cNvPr id="174" name="Rectangle 23">
                    <a:extLst>
                      <a:ext uri="{FF2B5EF4-FFF2-40B4-BE49-F238E27FC236}">
                        <a16:creationId xmlns:a16="http://schemas.microsoft.com/office/drawing/2014/main" xmlns="" id="{2D9F64FC-F106-42E4-8C63-5E5812C50DED}"/>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67" name="Group 16">
                  <a:extLst>
                    <a:ext uri="{FF2B5EF4-FFF2-40B4-BE49-F238E27FC236}">
                      <a16:creationId xmlns:a16="http://schemas.microsoft.com/office/drawing/2014/main" xmlns="" id="{6E6AA8BF-03C7-4B71-846C-8880FC722150}"/>
                    </a:ext>
                  </a:extLst>
                </p:cNvPr>
                <p:cNvGrpSpPr>
                  <a:grpSpLocks noChangeAspect="1"/>
                </p:cNvGrpSpPr>
                <p:nvPr/>
              </p:nvGrpSpPr>
              <p:grpSpPr>
                <a:xfrm rot="16627021">
                  <a:off x="1345194" y="519387"/>
                  <a:ext cx="565418" cy="635860"/>
                  <a:chOff x="559838" y="186446"/>
                  <a:chExt cx="1659388" cy="1866122"/>
                </a:xfrm>
              </p:grpSpPr>
              <p:pic>
                <p:nvPicPr>
                  <p:cNvPr id="171" name="Google Shape;118;p30" descr="A picture containing text, clipart&#10;&#10;Description automatically generated">
                    <a:extLst>
                      <a:ext uri="{FF2B5EF4-FFF2-40B4-BE49-F238E27FC236}">
                        <a16:creationId xmlns:a16="http://schemas.microsoft.com/office/drawing/2014/main" xmlns="" id="{0840A10F-27FE-483E-AB56-3953502AACA6}"/>
                      </a:ext>
                    </a:extLst>
                  </p:cNvPr>
                  <p:cNvPicPr preferRelativeResize="0">
                    <a:picLocks noChangeAspect="1"/>
                  </p:cNvPicPr>
                  <p:nvPr/>
                </p:nvPicPr>
                <p:blipFill rotWithShape="1">
                  <a:blip r:embed="rId9">
                    <a:alphaModFix amt="35000"/>
                  </a:blip>
                  <a:srcRect l="54308" t="1785" r="26968" b="55511"/>
                  <a:stretch/>
                </p:blipFill>
                <p:spPr>
                  <a:xfrm flipH="1">
                    <a:off x="559838" y="186446"/>
                    <a:ext cx="1659388" cy="1866122"/>
                  </a:xfrm>
                  <a:prstGeom prst="rect">
                    <a:avLst/>
                  </a:prstGeom>
                  <a:noFill/>
                  <a:ln>
                    <a:noFill/>
                  </a:ln>
                </p:spPr>
              </p:pic>
              <p:sp>
                <p:nvSpPr>
                  <p:cNvPr id="172" name="Rectangle 21">
                    <a:extLst>
                      <a:ext uri="{FF2B5EF4-FFF2-40B4-BE49-F238E27FC236}">
                        <a16:creationId xmlns:a16="http://schemas.microsoft.com/office/drawing/2014/main" xmlns="" id="{F29A7939-6D16-4873-9B22-56AD00289505}"/>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68" name="Group 17">
                  <a:extLst>
                    <a:ext uri="{FF2B5EF4-FFF2-40B4-BE49-F238E27FC236}">
                      <a16:creationId xmlns:a16="http://schemas.microsoft.com/office/drawing/2014/main" xmlns="" id="{2A98AA4F-BBAA-4FA0-AB20-976F91D4A0B6}"/>
                    </a:ext>
                  </a:extLst>
                </p:cNvPr>
                <p:cNvGrpSpPr>
                  <a:grpSpLocks noChangeAspect="1"/>
                </p:cNvGrpSpPr>
                <p:nvPr/>
              </p:nvGrpSpPr>
              <p:grpSpPr>
                <a:xfrm rot="16627021">
                  <a:off x="86091" y="839308"/>
                  <a:ext cx="565418" cy="635860"/>
                  <a:chOff x="559838" y="186446"/>
                  <a:chExt cx="1659388" cy="1866122"/>
                </a:xfrm>
              </p:grpSpPr>
              <p:pic>
                <p:nvPicPr>
                  <p:cNvPr id="169" name="Google Shape;118;p30" descr="A picture containing text, clipart&#10;&#10;Description automatically generated">
                    <a:extLst>
                      <a:ext uri="{FF2B5EF4-FFF2-40B4-BE49-F238E27FC236}">
                        <a16:creationId xmlns:a16="http://schemas.microsoft.com/office/drawing/2014/main" xmlns="" id="{20BB8493-935B-4B93-B604-0BB418BD6064}"/>
                      </a:ext>
                    </a:extLst>
                  </p:cNvPr>
                  <p:cNvPicPr preferRelativeResize="0">
                    <a:picLocks noChangeAspect="1"/>
                  </p:cNvPicPr>
                  <p:nvPr/>
                </p:nvPicPr>
                <p:blipFill rotWithShape="1">
                  <a:blip r:embed="rId9">
                    <a:alphaModFix amt="35000"/>
                  </a:blip>
                  <a:srcRect l="54308" t="1785" r="26968" b="55511"/>
                  <a:stretch/>
                </p:blipFill>
                <p:spPr>
                  <a:xfrm flipH="1">
                    <a:off x="559838" y="186446"/>
                    <a:ext cx="1659388" cy="1866122"/>
                  </a:xfrm>
                  <a:prstGeom prst="rect">
                    <a:avLst/>
                  </a:prstGeom>
                  <a:noFill/>
                  <a:ln>
                    <a:noFill/>
                  </a:ln>
                </p:spPr>
              </p:pic>
              <p:sp>
                <p:nvSpPr>
                  <p:cNvPr id="170" name="Rectangle 19">
                    <a:extLst>
                      <a:ext uri="{FF2B5EF4-FFF2-40B4-BE49-F238E27FC236}">
                        <a16:creationId xmlns:a16="http://schemas.microsoft.com/office/drawing/2014/main" xmlns="" id="{CCC6CE18-C25E-4280-92CE-1211DE42E03F}"/>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grpSp>
        <p:sp>
          <p:nvSpPr>
            <p:cNvPr id="163" name="Rechteck 162"/>
            <p:cNvSpPr/>
            <p:nvPr/>
          </p:nvSpPr>
          <p:spPr>
            <a:xfrm>
              <a:off x="9925878" y="185530"/>
              <a:ext cx="1968391" cy="887896"/>
            </a:xfrm>
            <a:prstGeom prst="rect">
              <a:avLst/>
            </a:prstGeom>
            <a:solidFill>
              <a:schemeClr val="bg1">
                <a:alpha val="59000"/>
              </a:schemeClr>
            </a:solid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spTree>
    <p:extLst>
      <p:ext uri="{BB962C8B-B14F-4D97-AF65-F5344CB8AC3E}">
        <p14:creationId xmlns:p14="http://schemas.microsoft.com/office/powerpoint/2010/main" val="27654128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7"/>
        <p:cNvGrpSpPr/>
        <p:nvPr/>
      </p:nvGrpSpPr>
      <p:grpSpPr>
        <a:xfrm>
          <a:off x="0" y="0"/>
          <a:ext cx="0" cy="0"/>
          <a:chOff x="0" y="0"/>
          <a:chExt cx="0" cy="0"/>
        </a:xfrm>
      </p:grpSpPr>
      <p:sp>
        <p:nvSpPr>
          <p:cNvPr id="270" name="Google Shape;270;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Garamond"/>
              <a:buNone/>
            </a:pPr>
            <a:r>
              <a:rPr lang="en-GB">
                <a:latin typeface="Garamond"/>
                <a:ea typeface="Garamond"/>
                <a:cs typeface="Garamond"/>
                <a:sym typeface="Garamond"/>
              </a:rPr>
              <a:t/>
            </a:r>
            <a:br>
              <a:rPr lang="en-GB">
                <a:latin typeface="Garamond"/>
                <a:ea typeface="Garamond"/>
                <a:cs typeface="Garamond"/>
                <a:sym typeface="Garamond"/>
              </a:rPr>
            </a:br>
            <a:endParaRPr/>
          </a:p>
        </p:txBody>
      </p:sp>
      <p:sp>
        <p:nvSpPr>
          <p:cNvPr id="61" name="Google Shape;248;p3">
            <a:extLst>
              <a:ext uri="{FF2B5EF4-FFF2-40B4-BE49-F238E27FC236}">
                <a16:creationId xmlns:a16="http://schemas.microsoft.com/office/drawing/2014/main" xmlns="" id="{6D2AEA48-4D62-4126-94C7-11482E2129A3}"/>
              </a:ext>
            </a:extLst>
          </p:cNvPr>
          <p:cNvSpPr txBox="1">
            <a:spLocks/>
          </p:cNvSpPr>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buFont typeface="Garamond"/>
              <a:buNone/>
            </a:pPr>
            <a:r>
              <a:rPr lang="en-GB">
                <a:latin typeface="Garamond"/>
                <a:ea typeface="Garamond"/>
                <a:cs typeface="Garamond"/>
                <a:sym typeface="Garamond"/>
              </a:rPr>
              <a:t/>
            </a:r>
            <a:br>
              <a:rPr lang="en-GB">
                <a:latin typeface="Garamond"/>
                <a:ea typeface="Garamond"/>
                <a:cs typeface="Garamond"/>
                <a:sym typeface="Garamond"/>
              </a:rPr>
            </a:br>
            <a:endParaRPr lang="en-GB"/>
          </a:p>
        </p:txBody>
      </p:sp>
      <p:sp>
        <p:nvSpPr>
          <p:cNvPr id="62" name="Google Shape;254;p3">
            <a:extLst>
              <a:ext uri="{FF2B5EF4-FFF2-40B4-BE49-F238E27FC236}">
                <a16:creationId xmlns:a16="http://schemas.microsoft.com/office/drawing/2014/main" xmlns="" id="{E4FFD79A-2EB5-490F-AD86-6432F1EF0BCF}"/>
              </a:ext>
            </a:extLst>
          </p:cNvPr>
          <p:cNvSpPr txBox="1"/>
          <p:nvPr/>
        </p:nvSpPr>
        <p:spPr>
          <a:xfrm>
            <a:off x="549675" y="470142"/>
            <a:ext cx="11262880" cy="584735"/>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3200"/>
              <a:buFont typeface="Arial"/>
              <a:buNone/>
            </a:pPr>
            <a:r>
              <a:rPr lang="en-GB" sz="3200" dirty="0">
                <a:solidFill>
                  <a:schemeClr val="dk1"/>
                </a:solidFill>
                <a:latin typeface="Roboto"/>
                <a:ea typeface="Roboto"/>
                <a:cs typeface="Roboto"/>
                <a:sym typeface="Roboto"/>
              </a:rPr>
              <a:t>Outlook</a:t>
            </a:r>
            <a:endParaRPr sz="3200" b="0" i="0" u="none" strike="noStrike" cap="none" dirty="0">
              <a:solidFill>
                <a:schemeClr val="dk1"/>
              </a:solidFill>
              <a:latin typeface="Roboto"/>
              <a:ea typeface="Roboto"/>
              <a:cs typeface="Roboto"/>
              <a:sym typeface="Roboto"/>
            </a:endParaRPr>
          </a:p>
        </p:txBody>
      </p:sp>
      <p:grpSp>
        <p:nvGrpSpPr>
          <p:cNvPr id="63" name="Group 62">
            <a:extLst>
              <a:ext uri="{FF2B5EF4-FFF2-40B4-BE49-F238E27FC236}">
                <a16:creationId xmlns:a16="http://schemas.microsoft.com/office/drawing/2014/main" xmlns="" id="{32877FCA-8F5B-4CAE-AE04-B86542A59F5C}"/>
              </a:ext>
            </a:extLst>
          </p:cNvPr>
          <p:cNvGrpSpPr/>
          <p:nvPr/>
        </p:nvGrpSpPr>
        <p:grpSpPr>
          <a:xfrm>
            <a:off x="551579" y="994336"/>
            <a:ext cx="11271054" cy="345896"/>
            <a:chOff x="336452" y="3668665"/>
            <a:chExt cx="11271054" cy="345896"/>
          </a:xfrm>
        </p:grpSpPr>
        <p:pic>
          <p:nvPicPr>
            <p:cNvPr id="101" name="Google Shape;258;p3">
              <a:extLst>
                <a:ext uri="{FF2B5EF4-FFF2-40B4-BE49-F238E27FC236}">
                  <a16:creationId xmlns:a16="http://schemas.microsoft.com/office/drawing/2014/main" xmlns="" id="{CC57D50B-FBCA-4A28-8BB9-AEB3A1997C6A}"/>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336452" y="3668666"/>
              <a:ext cx="345894" cy="345894"/>
            </a:xfrm>
            <a:prstGeom prst="rect">
              <a:avLst/>
            </a:prstGeom>
            <a:noFill/>
            <a:ln>
              <a:noFill/>
            </a:ln>
          </p:spPr>
        </p:pic>
        <p:pic>
          <p:nvPicPr>
            <p:cNvPr id="102" name="Google Shape;258;p3">
              <a:extLst>
                <a:ext uri="{FF2B5EF4-FFF2-40B4-BE49-F238E27FC236}">
                  <a16:creationId xmlns:a16="http://schemas.microsoft.com/office/drawing/2014/main" xmlns="" id="{B8DA8967-142D-4B89-B5C1-A3CD16E0E0AF}"/>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688877" y="3668666"/>
              <a:ext cx="345894" cy="345894"/>
            </a:xfrm>
            <a:prstGeom prst="rect">
              <a:avLst/>
            </a:prstGeom>
            <a:noFill/>
            <a:ln>
              <a:noFill/>
            </a:ln>
          </p:spPr>
        </p:pic>
        <p:pic>
          <p:nvPicPr>
            <p:cNvPr id="103" name="Google Shape;258;p3">
              <a:extLst>
                <a:ext uri="{FF2B5EF4-FFF2-40B4-BE49-F238E27FC236}">
                  <a16:creationId xmlns:a16="http://schemas.microsoft.com/office/drawing/2014/main" xmlns="" id="{E51EBEA7-2E94-42C5-B6EE-D794E748D91C}"/>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041302" y="3668665"/>
              <a:ext cx="345894" cy="345894"/>
            </a:xfrm>
            <a:prstGeom prst="rect">
              <a:avLst/>
            </a:prstGeom>
            <a:noFill/>
            <a:ln>
              <a:noFill/>
            </a:ln>
          </p:spPr>
        </p:pic>
        <p:pic>
          <p:nvPicPr>
            <p:cNvPr id="104" name="Google Shape;258;p3">
              <a:extLst>
                <a:ext uri="{FF2B5EF4-FFF2-40B4-BE49-F238E27FC236}">
                  <a16:creationId xmlns:a16="http://schemas.microsoft.com/office/drawing/2014/main" xmlns="" id="{FBECF2D5-8049-4351-A05B-3A19C6CCD38F}"/>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393727" y="3668665"/>
              <a:ext cx="345894" cy="345894"/>
            </a:xfrm>
            <a:prstGeom prst="rect">
              <a:avLst/>
            </a:prstGeom>
            <a:noFill/>
            <a:ln>
              <a:noFill/>
            </a:ln>
          </p:spPr>
        </p:pic>
        <p:pic>
          <p:nvPicPr>
            <p:cNvPr id="105" name="Google Shape;258;p3">
              <a:extLst>
                <a:ext uri="{FF2B5EF4-FFF2-40B4-BE49-F238E27FC236}">
                  <a16:creationId xmlns:a16="http://schemas.microsoft.com/office/drawing/2014/main" xmlns="" id="{71CFA806-3162-4C0A-903A-D19C5E26654B}"/>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746151" y="3668666"/>
              <a:ext cx="345894" cy="345894"/>
            </a:xfrm>
            <a:prstGeom prst="rect">
              <a:avLst/>
            </a:prstGeom>
            <a:noFill/>
            <a:ln>
              <a:noFill/>
            </a:ln>
          </p:spPr>
        </p:pic>
        <p:pic>
          <p:nvPicPr>
            <p:cNvPr id="106" name="Google Shape;258;p3">
              <a:extLst>
                <a:ext uri="{FF2B5EF4-FFF2-40B4-BE49-F238E27FC236}">
                  <a16:creationId xmlns:a16="http://schemas.microsoft.com/office/drawing/2014/main" xmlns="" id="{47A473E8-B219-4B14-B9D5-18BD66E6505F}"/>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2098576" y="3668666"/>
              <a:ext cx="345894" cy="345894"/>
            </a:xfrm>
            <a:prstGeom prst="rect">
              <a:avLst/>
            </a:prstGeom>
            <a:noFill/>
            <a:ln>
              <a:noFill/>
            </a:ln>
          </p:spPr>
        </p:pic>
        <p:pic>
          <p:nvPicPr>
            <p:cNvPr id="107" name="Google Shape;258;p3">
              <a:extLst>
                <a:ext uri="{FF2B5EF4-FFF2-40B4-BE49-F238E27FC236}">
                  <a16:creationId xmlns:a16="http://schemas.microsoft.com/office/drawing/2014/main" xmlns="" id="{BBEED153-E3DC-43C8-BD9A-C7D9939CA92E}"/>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2451000" y="3668667"/>
              <a:ext cx="345894" cy="345894"/>
            </a:xfrm>
            <a:prstGeom prst="rect">
              <a:avLst/>
            </a:prstGeom>
            <a:noFill/>
            <a:ln>
              <a:noFill/>
            </a:ln>
          </p:spPr>
        </p:pic>
        <p:pic>
          <p:nvPicPr>
            <p:cNvPr id="108" name="Google Shape;258;p3">
              <a:extLst>
                <a:ext uri="{FF2B5EF4-FFF2-40B4-BE49-F238E27FC236}">
                  <a16:creationId xmlns:a16="http://schemas.microsoft.com/office/drawing/2014/main" xmlns="" id="{EBCB1C6D-FF0D-4E79-8FE2-E83D19A1AAFC}"/>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2803425" y="3668667"/>
              <a:ext cx="345894" cy="345894"/>
            </a:xfrm>
            <a:prstGeom prst="rect">
              <a:avLst/>
            </a:prstGeom>
            <a:noFill/>
            <a:ln>
              <a:noFill/>
            </a:ln>
          </p:spPr>
        </p:pic>
        <p:pic>
          <p:nvPicPr>
            <p:cNvPr id="109" name="Google Shape;258;p3">
              <a:extLst>
                <a:ext uri="{FF2B5EF4-FFF2-40B4-BE49-F238E27FC236}">
                  <a16:creationId xmlns:a16="http://schemas.microsoft.com/office/drawing/2014/main" xmlns="" id="{55CD7BD1-B097-4A75-8F26-68AB5C568137}"/>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3155850" y="3668666"/>
              <a:ext cx="345894" cy="345894"/>
            </a:xfrm>
            <a:prstGeom prst="rect">
              <a:avLst/>
            </a:prstGeom>
            <a:noFill/>
            <a:ln>
              <a:noFill/>
            </a:ln>
          </p:spPr>
        </p:pic>
        <p:pic>
          <p:nvPicPr>
            <p:cNvPr id="110" name="Google Shape;258;p3">
              <a:extLst>
                <a:ext uri="{FF2B5EF4-FFF2-40B4-BE49-F238E27FC236}">
                  <a16:creationId xmlns:a16="http://schemas.microsoft.com/office/drawing/2014/main" xmlns="" id="{72EC99CA-645F-4641-BD9D-E9E88C786348}"/>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3508275" y="3668666"/>
              <a:ext cx="345894" cy="345894"/>
            </a:xfrm>
            <a:prstGeom prst="rect">
              <a:avLst/>
            </a:prstGeom>
            <a:noFill/>
            <a:ln>
              <a:noFill/>
            </a:ln>
          </p:spPr>
        </p:pic>
        <p:pic>
          <p:nvPicPr>
            <p:cNvPr id="111" name="Google Shape;258;p3">
              <a:extLst>
                <a:ext uri="{FF2B5EF4-FFF2-40B4-BE49-F238E27FC236}">
                  <a16:creationId xmlns:a16="http://schemas.microsoft.com/office/drawing/2014/main" xmlns="" id="{1C38AC6C-865D-441B-B254-1659040B55F5}"/>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3860699" y="3668667"/>
              <a:ext cx="345894" cy="345894"/>
            </a:xfrm>
            <a:prstGeom prst="rect">
              <a:avLst/>
            </a:prstGeom>
            <a:noFill/>
            <a:ln>
              <a:noFill/>
            </a:ln>
          </p:spPr>
        </p:pic>
        <p:pic>
          <p:nvPicPr>
            <p:cNvPr id="112" name="Google Shape;258;p3">
              <a:extLst>
                <a:ext uri="{FF2B5EF4-FFF2-40B4-BE49-F238E27FC236}">
                  <a16:creationId xmlns:a16="http://schemas.microsoft.com/office/drawing/2014/main" xmlns="" id="{5E5066A5-F646-41B1-8E30-8F39FE7A3E87}"/>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4213124" y="3668667"/>
              <a:ext cx="345894" cy="345894"/>
            </a:xfrm>
            <a:prstGeom prst="rect">
              <a:avLst/>
            </a:prstGeom>
            <a:noFill/>
            <a:ln>
              <a:noFill/>
            </a:ln>
          </p:spPr>
        </p:pic>
        <p:pic>
          <p:nvPicPr>
            <p:cNvPr id="113" name="Google Shape;258;p3">
              <a:extLst>
                <a:ext uri="{FF2B5EF4-FFF2-40B4-BE49-F238E27FC236}">
                  <a16:creationId xmlns:a16="http://schemas.microsoft.com/office/drawing/2014/main" xmlns="" id="{ED5DBF1F-FECA-4632-BF61-B6813EBFBF86}"/>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4565548" y="3668667"/>
              <a:ext cx="345894" cy="345894"/>
            </a:xfrm>
            <a:prstGeom prst="rect">
              <a:avLst/>
            </a:prstGeom>
            <a:noFill/>
            <a:ln>
              <a:noFill/>
            </a:ln>
          </p:spPr>
        </p:pic>
        <p:pic>
          <p:nvPicPr>
            <p:cNvPr id="114" name="Google Shape;258;p3">
              <a:extLst>
                <a:ext uri="{FF2B5EF4-FFF2-40B4-BE49-F238E27FC236}">
                  <a16:creationId xmlns:a16="http://schemas.microsoft.com/office/drawing/2014/main" xmlns="" id="{98FA7CF7-80FA-4C2A-B896-92D60335E5CB}"/>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4917973" y="3668667"/>
              <a:ext cx="345894" cy="345894"/>
            </a:xfrm>
            <a:prstGeom prst="rect">
              <a:avLst/>
            </a:prstGeom>
            <a:noFill/>
            <a:ln>
              <a:noFill/>
            </a:ln>
          </p:spPr>
        </p:pic>
        <p:pic>
          <p:nvPicPr>
            <p:cNvPr id="115" name="Google Shape;258;p3">
              <a:extLst>
                <a:ext uri="{FF2B5EF4-FFF2-40B4-BE49-F238E27FC236}">
                  <a16:creationId xmlns:a16="http://schemas.microsoft.com/office/drawing/2014/main" xmlns="" id="{F19C4B47-39CA-41A4-BFEF-DA11F8BCFEA5}"/>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5270398" y="3668666"/>
              <a:ext cx="345894" cy="345894"/>
            </a:xfrm>
            <a:prstGeom prst="rect">
              <a:avLst/>
            </a:prstGeom>
            <a:noFill/>
            <a:ln>
              <a:noFill/>
            </a:ln>
          </p:spPr>
        </p:pic>
        <p:pic>
          <p:nvPicPr>
            <p:cNvPr id="116" name="Google Shape;258;p3">
              <a:extLst>
                <a:ext uri="{FF2B5EF4-FFF2-40B4-BE49-F238E27FC236}">
                  <a16:creationId xmlns:a16="http://schemas.microsoft.com/office/drawing/2014/main" xmlns="" id="{C4EA0E11-F7B5-4117-B786-9F77073070BD}"/>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5622823" y="3668666"/>
              <a:ext cx="345894" cy="345894"/>
            </a:xfrm>
            <a:prstGeom prst="rect">
              <a:avLst/>
            </a:prstGeom>
            <a:noFill/>
            <a:ln>
              <a:noFill/>
            </a:ln>
          </p:spPr>
        </p:pic>
        <p:pic>
          <p:nvPicPr>
            <p:cNvPr id="117" name="Google Shape;258;p3">
              <a:extLst>
                <a:ext uri="{FF2B5EF4-FFF2-40B4-BE49-F238E27FC236}">
                  <a16:creationId xmlns:a16="http://schemas.microsoft.com/office/drawing/2014/main" xmlns="" id="{F8B75860-8D23-4754-A4BC-E3841FA4952A}"/>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5975247" y="3668667"/>
              <a:ext cx="345894" cy="345894"/>
            </a:xfrm>
            <a:prstGeom prst="rect">
              <a:avLst/>
            </a:prstGeom>
            <a:noFill/>
            <a:ln>
              <a:noFill/>
            </a:ln>
          </p:spPr>
        </p:pic>
        <p:pic>
          <p:nvPicPr>
            <p:cNvPr id="118" name="Google Shape;258;p3">
              <a:extLst>
                <a:ext uri="{FF2B5EF4-FFF2-40B4-BE49-F238E27FC236}">
                  <a16:creationId xmlns:a16="http://schemas.microsoft.com/office/drawing/2014/main" xmlns="" id="{D3C23DA2-279E-4161-A6D6-ABF0F62C4C39}"/>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6327672" y="3668667"/>
              <a:ext cx="345894" cy="345894"/>
            </a:xfrm>
            <a:prstGeom prst="rect">
              <a:avLst/>
            </a:prstGeom>
            <a:noFill/>
            <a:ln>
              <a:noFill/>
            </a:ln>
          </p:spPr>
        </p:pic>
        <p:pic>
          <p:nvPicPr>
            <p:cNvPr id="119" name="Google Shape;258;p3">
              <a:extLst>
                <a:ext uri="{FF2B5EF4-FFF2-40B4-BE49-F238E27FC236}">
                  <a16:creationId xmlns:a16="http://schemas.microsoft.com/office/drawing/2014/main" xmlns="" id="{19231BF9-522D-4516-B8F0-4F4F7390EE68}"/>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6680095" y="3668666"/>
              <a:ext cx="345894" cy="345894"/>
            </a:xfrm>
            <a:prstGeom prst="rect">
              <a:avLst/>
            </a:prstGeom>
            <a:noFill/>
            <a:ln>
              <a:noFill/>
            </a:ln>
          </p:spPr>
        </p:pic>
        <p:pic>
          <p:nvPicPr>
            <p:cNvPr id="120" name="Google Shape;258;p3">
              <a:extLst>
                <a:ext uri="{FF2B5EF4-FFF2-40B4-BE49-F238E27FC236}">
                  <a16:creationId xmlns:a16="http://schemas.microsoft.com/office/drawing/2014/main" xmlns="" id="{65B32F6C-4FD4-496D-A78E-09DE31CF6BE8}"/>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7032520" y="3668666"/>
              <a:ext cx="345894" cy="345894"/>
            </a:xfrm>
            <a:prstGeom prst="rect">
              <a:avLst/>
            </a:prstGeom>
            <a:noFill/>
            <a:ln>
              <a:noFill/>
            </a:ln>
          </p:spPr>
        </p:pic>
        <p:pic>
          <p:nvPicPr>
            <p:cNvPr id="121" name="Google Shape;258;p3">
              <a:extLst>
                <a:ext uri="{FF2B5EF4-FFF2-40B4-BE49-F238E27FC236}">
                  <a16:creationId xmlns:a16="http://schemas.microsoft.com/office/drawing/2014/main" xmlns="" id="{B451E91D-21AD-4020-A31B-2E3B2AFA03AE}"/>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7384945" y="3668665"/>
              <a:ext cx="345894" cy="345894"/>
            </a:xfrm>
            <a:prstGeom prst="rect">
              <a:avLst/>
            </a:prstGeom>
            <a:noFill/>
            <a:ln>
              <a:noFill/>
            </a:ln>
          </p:spPr>
        </p:pic>
        <p:pic>
          <p:nvPicPr>
            <p:cNvPr id="122" name="Google Shape;258;p3">
              <a:extLst>
                <a:ext uri="{FF2B5EF4-FFF2-40B4-BE49-F238E27FC236}">
                  <a16:creationId xmlns:a16="http://schemas.microsoft.com/office/drawing/2014/main" xmlns="" id="{EBAA4F57-1E26-4D83-B796-2BFC84D1D8BF}"/>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7737370" y="3668665"/>
              <a:ext cx="345894" cy="345894"/>
            </a:xfrm>
            <a:prstGeom prst="rect">
              <a:avLst/>
            </a:prstGeom>
            <a:noFill/>
            <a:ln>
              <a:noFill/>
            </a:ln>
          </p:spPr>
        </p:pic>
        <p:pic>
          <p:nvPicPr>
            <p:cNvPr id="123" name="Google Shape;258;p3">
              <a:extLst>
                <a:ext uri="{FF2B5EF4-FFF2-40B4-BE49-F238E27FC236}">
                  <a16:creationId xmlns:a16="http://schemas.microsoft.com/office/drawing/2014/main" xmlns="" id="{7B97FC80-38A3-46A0-B9C4-9D285AA4E25C}"/>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8089794" y="3668666"/>
              <a:ext cx="345894" cy="345894"/>
            </a:xfrm>
            <a:prstGeom prst="rect">
              <a:avLst/>
            </a:prstGeom>
            <a:noFill/>
            <a:ln>
              <a:noFill/>
            </a:ln>
          </p:spPr>
        </p:pic>
        <p:pic>
          <p:nvPicPr>
            <p:cNvPr id="124" name="Google Shape;258;p3">
              <a:extLst>
                <a:ext uri="{FF2B5EF4-FFF2-40B4-BE49-F238E27FC236}">
                  <a16:creationId xmlns:a16="http://schemas.microsoft.com/office/drawing/2014/main" xmlns="" id="{CAF13D78-ECA5-44E4-8F47-99EFC2FF92BA}"/>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8442219" y="3668666"/>
              <a:ext cx="345894" cy="345894"/>
            </a:xfrm>
            <a:prstGeom prst="rect">
              <a:avLst/>
            </a:prstGeom>
            <a:noFill/>
            <a:ln>
              <a:noFill/>
            </a:ln>
          </p:spPr>
        </p:pic>
        <p:pic>
          <p:nvPicPr>
            <p:cNvPr id="125" name="Google Shape;258;p3">
              <a:extLst>
                <a:ext uri="{FF2B5EF4-FFF2-40B4-BE49-F238E27FC236}">
                  <a16:creationId xmlns:a16="http://schemas.microsoft.com/office/drawing/2014/main" xmlns="" id="{E7EFDD71-872A-4C90-B421-CB350EE04D60}"/>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8794643" y="3668667"/>
              <a:ext cx="345894" cy="345894"/>
            </a:xfrm>
            <a:prstGeom prst="rect">
              <a:avLst/>
            </a:prstGeom>
            <a:noFill/>
            <a:ln>
              <a:noFill/>
            </a:ln>
          </p:spPr>
        </p:pic>
        <p:pic>
          <p:nvPicPr>
            <p:cNvPr id="126" name="Google Shape;258;p3">
              <a:extLst>
                <a:ext uri="{FF2B5EF4-FFF2-40B4-BE49-F238E27FC236}">
                  <a16:creationId xmlns:a16="http://schemas.microsoft.com/office/drawing/2014/main" xmlns="" id="{D9400A99-138E-4F2C-B572-778C39827821}"/>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9147068" y="3668667"/>
              <a:ext cx="345894" cy="345894"/>
            </a:xfrm>
            <a:prstGeom prst="rect">
              <a:avLst/>
            </a:prstGeom>
            <a:noFill/>
            <a:ln>
              <a:noFill/>
            </a:ln>
          </p:spPr>
        </p:pic>
        <p:pic>
          <p:nvPicPr>
            <p:cNvPr id="127" name="Google Shape;258;p3">
              <a:extLst>
                <a:ext uri="{FF2B5EF4-FFF2-40B4-BE49-F238E27FC236}">
                  <a16:creationId xmlns:a16="http://schemas.microsoft.com/office/drawing/2014/main" xmlns="" id="{2E11DA4B-4CB6-479A-861E-3D5F049E8A16}"/>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9499493" y="3668666"/>
              <a:ext cx="345894" cy="345894"/>
            </a:xfrm>
            <a:prstGeom prst="rect">
              <a:avLst/>
            </a:prstGeom>
            <a:noFill/>
            <a:ln>
              <a:noFill/>
            </a:ln>
          </p:spPr>
        </p:pic>
        <p:pic>
          <p:nvPicPr>
            <p:cNvPr id="128" name="Google Shape;258;p3">
              <a:extLst>
                <a:ext uri="{FF2B5EF4-FFF2-40B4-BE49-F238E27FC236}">
                  <a16:creationId xmlns:a16="http://schemas.microsoft.com/office/drawing/2014/main" xmlns="" id="{F8DA96ED-525F-49D9-8AD3-16380D4498E6}"/>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9851914" y="3668665"/>
              <a:ext cx="345894" cy="345894"/>
            </a:xfrm>
            <a:prstGeom prst="rect">
              <a:avLst/>
            </a:prstGeom>
            <a:noFill/>
            <a:ln>
              <a:noFill/>
            </a:ln>
          </p:spPr>
        </p:pic>
        <p:pic>
          <p:nvPicPr>
            <p:cNvPr id="129" name="Google Shape;258;p3">
              <a:extLst>
                <a:ext uri="{FF2B5EF4-FFF2-40B4-BE49-F238E27FC236}">
                  <a16:creationId xmlns:a16="http://schemas.microsoft.com/office/drawing/2014/main" xmlns="" id="{D99F0E76-7197-470B-8FFD-3932A7D58134}"/>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0204339" y="3668665"/>
              <a:ext cx="345894" cy="345894"/>
            </a:xfrm>
            <a:prstGeom prst="rect">
              <a:avLst/>
            </a:prstGeom>
            <a:noFill/>
            <a:ln>
              <a:noFill/>
            </a:ln>
          </p:spPr>
        </p:pic>
        <p:pic>
          <p:nvPicPr>
            <p:cNvPr id="130" name="Google Shape;258;p3">
              <a:extLst>
                <a:ext uri="{FF2B5EF4-FFF2-40B4-BE49-F238E27FC236}">
                  <a16:creationId xmlns:a16="http://schemas.microsoft.com/office/drawing/2014/main" xmlns="" id="{99766FA6-BD92-4602-91DA-413C6CA6B81C}"/>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0556763" y="3668666"/>
              <a:ext cx="345894" cy="345894"/>
            </a:xfrm>
            <a:prstGeom prst="rect">
              <a:avLst/>
            </a:prstGeom>
            <a:noFill/>
            <a:ln>
              <a:noFill/>
            </a:ln>
          </p:spPr>
        </p:pic>
        <p:pic>
          <p:nvPicPr>
            <p:cNvPr id="131" name="Google Shape;258;p3">
              <a:extLst>
                <a:ext uri="{FF2B5EF4-FFF2-40B4-BE49-F238E27FC236}">
                  <a16:creationId xmlns:a16="http://schemas.microsoft.com/office/drawing/2014/main" xmlns="" id="{3C44D6D2-6E17-4FE7-8619-184095C39B43}"/>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0909188" y="3668666"/>
              <a:ext cx="345894" cy="345894"/>
            </a:xfrm>
            <a:prstGeom prst="rect">
              <a:avLst/>
            </a:prstGeom>
            <a:noFill/>
            <a:ln>
              <a:noFill/>
            </a:ln>
          </p:spPr>
        </p:pic>
        <p:pic>
          <p:nvPicPr>
            <p:cNvPr id="132" name="Google Shape;258;p3">
              <a:extLst>
                <a:ext uri="{FF2B5EF4-FFF2-40B4-BE49-F238E27FC236}">
                  <a16:creationId xmlns:a16="http://schemas.microsoft.com/office/drawing/2014/main" xmlns="" id="{5387D02A-A2F5-42C0-AA1C-68738AF3E518}"/>
                </a:ext>
              </a:extLst>
            </p:cNvPr>
            <p:cNvPicPr preferRelativeResize="0">
              <a:picLocks noChangeAspect="1"/>
            </p:cNvPicPr>
            <p:nvPr/>
          </p:nvPicPr>
          <p:blipFill rotWithShape="1">
            <a:blip r:embed="rId3">
              <a:alphaModFix/>
              <a:duotone>
                <a:schemeClr val="accent3">
                  <a:shade val="45000"/>
                  <a:satMod val="135000"/>
                </a:schemeClr>
                <a:prstClr val="white"/>
              </a:duotone>
            </a:blip>
            <a:srcRect/>
            <a:stretch/>
          </p:blipFill>
          <p:spPr>
            <a:xfrm rot="2712785">
              <a:off x="11261612" y="3668667"/>
              <a:ext cx="345894" cy="345894"/>
            </a:xfrm>
            <a:prstGeom prst="rect">
              <a:avLst/>
            </a:prstGeom>
            <a:noFill/>
            <a:ln>
              <a:noFill/>
            </a:ln>
          </p:spPr>
        </p:pic>
      </p:grpSp>
      <p:sp>
        <p:nvSpPr>
          <p:cNvPr id="49" name="Google Shape;328;p4"/>
          <p:cNvSpPr txBox="1">
            <a:spLocks/>
          </p:cNvSpPr>
          <p:nvPr/>
        </p:nvSpPr>
        <p:spPr>
          <a:xfrm>
            <a:off x="785433" y="1216349"/>
            <a:ext cx="10515600" cy="1325563"/>
          </a:xfrm>
          <a:prstGeom prst="rect">
            <a:avLst/>
          </a:prstGeom>
          <a:noFill/>
          <a:ln>
            <a:noFill/>
          </a:ln>
        </p:spPr>
        <p:txBody>
          <a:bodyPr spcFirstLastPara="1" wrap="square" lIns="91425" tIns="45700" rIns="91425" bIns="4570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ts val="4400"/>
              <a:buFont typeface="Garamond"/>
              <a:buNone/>
            </a:pPr>
            <a:r>
              <a:rPr lang="en-GB">
                <a:latin typeface="Garamond"/>
                <a:ea typeface="Garamond"/>
                <a:cs typeface="Garamond"/>
                <a:sym typeface="Garamond"/>
              </a:rPr>
              <a:t/>
            </a:r>
            <a:br>
              <a:rPr lang="en-GB">
                <a:latin typeface="Garamond"/>
                <a:ea typeface="Garamond"/>
                <a:cs typeface="Garamond"/>
                <a:sym typeface="Garamond"/>
              </a:rPr>
            </a:br>
            <a:endParaRPr lang="en-GB"/>
          </a:p>
        </p:txBody>
      </p:sp>
      <p:sp>
        <p:nvSpPr>
          <p:cNvPr id="76" name="Google Shape;374;p6"/>
          <p:cNvSpPr txBox="1"/>
          <p:nvPr/>
        </p:nvSpPr>
        <p:spPr>
          <a:xfrm>
            <a:off x="553039" y="1374814"/>
            <a:ext cx="11259516" cy="3108503"/>
          </a:xfrm>
          <a:prstGeom prst="rect">
            <a:avLst/>
          </a:prstGeom>
          <a:noFill/>
          <a:ln>
            <a:noFill/>
          </a:ln>
        </p:spPr>
        <p:txBody>
          <a:bodyPr spcFirstLastPara="1" wrap="square" lIns="91425" tIns="45700" rIns="91425" bIns="45700" anchor="t" anchorCtr="0">
            <a:spAutoFit/>
          </a:bodyPr>
          <a:lstStyle/>
          <a:p>
            <a:pPr marL="457200" marR="0" lvl="0" indent="-457200" algn="l" rtl="0">
              <a:lnSpc>
                <a:spcPct val="100000"/>
              </a:lnSpc>
              <a:spcBef>
                <a:spcPts val="0"/>
              </a:spcBef>
              <a:spcAft>
                <a:spcPts val="0"/>
              </a:spcAft>
              <a:buClr>
                <a:srgbClr val="000000"/>
              </a:buClr>
              <a:buSzPts val="2800"/>
              <a:buFont typeface="Arial"/>
              <a:buChar char="•"/>
            </a:pPr>
            <a:r>
              <a:rPr lang="en-GB" sz="2800" b="0" i="0" u="none" strike="noStrike" cap="none" dirty="0">
                <a:solidFill>
                  <a:schemeClr val="dk1"/>
                </a:solidFill>
                <a:latin typeface="Roboto"/>
                <a:ea typeface="Roboto"/>
                <a:cs typeface="Roboto"/>
                <a:sym typeface="Roboto"/>
              </a:rPr>
              <a:t>Simpler model with most significant genes</a:t>
            </a:r>
            <a:endParaRPr dirty="0"/>
          </a:p>
          <a:p>
            <a:pPr marL="457200" marR="0" lvl="0" indent="-279400" algn="l" rtl="0">
              <a:lnSpc>
                <a:spcPct val="100000"/>
              </a:lnSpc>
              <a:spcBef>
                <a:spcPts val="0"/>
              </a:spcBef>
              <a:spcAft>
                <a:spcPts val="0"/>
              </a:spcAft>
              <a:buClr>
                <a:srgbClr val="000000"/>
              </a:buClr>
              <a:buSzPts val="2800"/>
              <a:buFont typeface="Arial"/>
              <a:buNone/>
            </a:pPr>
            <a:endParaRPr sz="2800" b="0" i="0" u="none" strike="noStrike" cap="none" dirty="0">
              <a:solidFill>
                <a:schemeClr val="dk1"/>
              </a:solidFill>
              <a:latin typeface="Garamond"/>
              <a:ea typeface="Garamond"/>
              <a:cs typeface="Garamond"/>
              <a:sym typeface="Garamond"/>
            </a:endParaRPr>
          </a:p>
          <a:p>
            <a:pPr marL="457200" marR="0" lvl="0" indent="-279400" algn="l" rtl="0">
              <a:lnSpc>
                <a:spcPct val="100000"/>
              </a:lnSpc>
              <a:spcBef>
                <a:spcPts val="0"/>
              </a:spcBef>
              <a:spcAft>
                <a:spcPts val="0"/>
              </a:spcAft>
              <a:buClr>
                <a:srgbClr val="000000"/>
              </a:buClr>
              <a:buSzPts val="2800"/>
              <a:buFont typeface="Arial"/>
              <a:buNone/>
            </a:pPr>
            <a:endParaRPr sz="2800" b="0" i="0" u="none" strike="noStrike" cap="none" dirty="0">
              <a:solidFill>
                <a:schemeClr val="dk1"/>
              </a:solidFill>
              <a:latin typeface="Garamond"/>
              <a:ea typeface="Garamond"/>
              <a:cs typeface="Garamond"/>
              <a:sym typeface="Garamond"/>
            </a:endParaRPr>
          </a:p>
          <a:p>
            <a:pPr marL="457200" marR="0" lvl="0" indent="-279400" algn="l" rtl="0">
              <a:lnSpc>
                <a:spcPct val="100000"/>
              </a:lnSpc>
              <a:spcBef>
                <a:spcPts val="0"/>
              </a:spcBef>
              <a:spcAft>
                <a:spcPts val="0"/>
              </a:spcAft>
              <a:buClr>
                <a:srgbClr val="000000"/>
              </a:buClr>
              <a:buSzPts val="2800"/>
              <a:buFont typeface="Arial"/>
              <a:buNone/>
            </a:pPr>
            <a:endParaRPr sz="2800" b="0" i="0" u="none" strike="noStrike" cap="none" dirty="0">
              <a:solidFill>
                <a:schemeClr val="dk1"/>
              </a:solidFill>
              <a:latin typeface="Garamond"/>
              <a:ea typeface="Garamond"/>
              <a:cs typeface="Garamond"/>
              <a:sym typeface="Garamond"/>
            </a:endParaRPr>
          </a:p>
          <a:p>
            <a:pPr marL="457200" marR="0" lvl="0" indent="-279400" algn="l" rtl="0">
              <a:lnSpc>
                <a:spcPct val="100000"/>
              </a:lnSpc>
              <a:spcBef>
                <a:spcPts val="0"/>
              </a:spcBef>
              <a:spcAft>
                <a:spcPts val="0"/>
              </a:spcAft>
              <a:buClr>
                <a:srgbClr val="000000"/>
              </a:buClr>
              <a:buSzPts val="2800"/>
              <a:buFont typeface="Arial"/>
              <a:buNone/>
            </a:pPr>
            <a:endParaRPr sz="2800" b="0" i="0" u="none" strike="noStrike" cap="none" dirty="0">
              <a:solidFill>
                <a:schemeClr val="dk1"/>
              </a:solidFill>
              <a:latin typeface="Garamond"/>
              <a:ea typeface="Garamond"/>
              <a:cs typeface="Garamond"/>
              <a:sym typeface="Garamond"/>
            </a:endParaRPr>
          </a:p>
          <a:p>
            <a:pPr marL="457200" marR="0" lvl="0" indent="-279400" algn="l" rtl="0">
              <a:lnSpc>
                <a:spcPct val="100000"/>
              </a:lnSpc>
              <a:spcBef>
                <a:spcPts val="0"/>
              </a:spcBef>
              <a:spcAft>
                <a:spcPts val="0"/>
              </a:spcAft>
              <a:buClr>
                <a:srgbClr val="000000"/>
              </a:buClr>
              <a:buSzPts val="2800"/>
              <a:buFont typeface="Arial"/>
              <a:buNone/>
            </a:pPr>
            <a:endParaRPr sz="2800" b="0" i="0" u="none" strike="noStrike" cap="none" dirty="0">
              <a:solidFill>
                <a:schemeClr val="dk1"/>
              </a:solidFill>
              <a:latin typeface="Garamond"/>
              <a:ea typeface="Garamond"/>
              <a:cs typeface="Garamond"/>
              <a:sym typeface="Garamond"/>
            </a:endParaRPr>
          </a:p>
          <a:p>
            <a:pPr marL="457200" marR="0" lvl="0" indent="-457200" algn="l" rtl="0">
              <a:lnSpc>
                <a:spcPct val="100000"/>
              </a:lnSpc>
              <a:spcBef>
                <a:spcPts val="0"/>
              </a:spcBef>
              <a:spcAft>
                <a:spcPts val="0"/>
              </a:spcAft>
              <a:buClr>
                <a:srgbClr val="000000"/>
              </a:buClr>
              <a:buSzPts val="2800"/>
              <a:buFont typeface="Arial"/>
              <a:buChar char="•"/>
            </a:pPr>
            <a:r>
              <a:rPr lang="en-GB" sz="2800" b="0" i="0" u="none" strike="noStrike" cap="none" dirty="0">
                <a:solidFill>
                  <a:schemeClr val="dk1"/>
                </a:solidFill>
                <a:latin typeface="Roboto"/>
                <a:ea typeface="Roboto"/>
                <a:cs typeface="Roboto"/>
                <a:sym typeface="Roboto"/>
              </a:rPr>
              <a:t>Applications to drug development at Idorsia Pharmaceuticals Ltd. </a:t>
            </a:r>
            <a:endParaRPr sz="2800" b="0" i="0" u="none" strike="noStrike" cap="none" dirty="0">
              <a:solidFill>
                <a:schemeClr val="dk1"/>
              </a:solidFill>
              <a:latin typeface="Roboto"/>
              <a:ea typeface="Roboto"/>
              <a:cs typeface="Roboto"/>
              <a:sym typeface="Roboto"/>
            </a:endParaRPr>
          </a:p>
        </p:txBody>
      </p:sp>
      <p:pic>
        <p:nvPicPr>
          <p:cNvPr id="96" name="Google Shape;375;p6" descr="Logo, icon&#10;&#10;Description automatically generated"/>
          <p:cNvPicPr preferRelativeResize="0"/>
          <p:nvPr/>
        </p:nvPicPr>
        <p:blipFill rotWithShape="1">
          <a:blip r:embed="rId4">
            <a:alphaModFix/>
          </a:blip>
          <a:srcRect/>
          <a:stretch/>
        </p:blipFill>
        <p:spPr>
          <a:xfrm>
            <a:off x="1027834" y="4697136"/>
            <a:ext cx="1304623" cy="1304623"/>
          </a:xfrm>
          <a:prstGeom prst="rect">
            <a:avLst/>
          </a:prstGeom>
          <a:noFill/>
          <a:ln>
            <a:noFill/>
          </a:ln>
        </p:spPr>
      </p:pic>
      <p:pic>
        <p:nvPicPr>
          <p:cNvPr id="97" name="Google Shape;376;p6" descr="A picture containing text, first-aid kit, vector graphics&#10;&#10;Description automatically generated"/>
          <p:cNvPicPr preferRelativeResize="0"/>
          <p:nvPr/>
        </p:nvPicPr>
        <p:blipFill rotWithShape="1">
          <a:blip r:embed="rId5">
            <a:alphaModFix/>
          </a:blip>
          <a:srcRect/>
          <a:stretch/>
        </p:blipFill>
        <p:spPr>
          <a:xfrm>
            <a:off x="2463763" y="4518324"/>
            <a:ext cx="1523695" cy="1523695"/>
          </a:xfrm>
          <a:prstGeom prst="rect">
            <a:avLst/>
          </a:prstGeom>
          <a:noFill/>
          <a:ln>
            <a:noFill/>
          </a:ln>
        </p:spPr>
      </p:pic>
      <p:pic>
        <p:nvPicPr>
          <p:cNvPr id="98" name="Google Shape;377;p6" descr="Background pattern&#10;&#10;Description automatically generated"/>
          <p:cNvPicPr preferRelativeResize="0"/>
          <p:nvPr/>
        </p:nvPicPr>
        <p:blipFill rotWithShape="1">
          <a:blip r:embed="rId6">
            <a:alphaModFix/>
          </a:blip>
          <a:srcRect/>
          <a:stretch/>
        </p:blipFill>
        <p:spPr>
          <a:xfrm>
            <a:off x="1258556" y="1746550"/>
            <a:ext cx="1967054" cy="1967054"/>
          </a:xfrm>
          <a:prstGeom prst="rect">
            <a:avLst/>
          </a:prstGeom>
          <a:noFill/>
          <a:ln>
            <a:noFill/>
          </a:ln>
        </p:spPr>
      </p:pic>
      <p:grpSp>
        <p:nvGrpSpPr>
          <p:cNvPr id="158" name="Gruppieren 157"/>
          <p:cNvGrpSpPr/>
          <p:nvPr/>
        </p:nvGrpSpPr>
        <p:grpSpPr>
          <a:xfrm>
            <a:off x="9925878" y="185530"/>
            <a:ext cx="1968391" cy="887896"/>
            <a:chOff x="9925878" y="185530"/>
            <a:chExt cx="1968391" cy="887896"/>
          </a:xfrm>
        </p:grpSpPr>
        <p:grpSp>
          <p:nvGrpSpPr>
            <p:cNvPr id="159" name="Gruppieren 158"/>
            <p:cNvGrpSpPr>
              <a:grpSpLocks noChangeAspect="1"/>
            </p:cNvGrpSpPr>
            <p:nvPr/>
          </p:nvGrpSpPr>
          <p:grpSpPr>
            <a:xfrm>
              <a:off x="10069913" y="359999"/>
              <a:ext cx="1734877" cy="659763"/>
              <a:chOff x="9661543" y="5946"/>
              <a:chExt cx="2410646" cy="916754"/>
            </a:xfrm>
          </p:grpSpPr>
          <p:pic>
            <p:nvPicPr>
              <p:cNvPr id="161" name="Google Shape;157;p33" descr="Text&#10;&#10;Description automatically generated">
                <a:extLst>
                  <a:ext uri="{FF2B5EF4-FFF2-40B4-BE49-F238E27FC236}">
                    <a16:creationId xmlns:a16="http://schemas.microsoft.com/office/drawing/2014/main" xmlns="" id="{529C00AC-1439-491C-AA3F-904B9D8B65B6}"/>
                  </a:ext>
                </a:extLst>
              </p:cNvPr>
              <p:cNvPicPr preferRelativeResize="0">
                <a:picLocks noChangeAspect="1"/>
              </p:cNvPicPr>
              <p:nvPr/>
            </p:nvPicPr>
            <p:blipFill rotWithShape="1">
              <a:blip r:embed="rId7">
                <a:alphaModFix/>
              </a:blip>
              <a:srcRect/>
              <a:stretch/>
            </p:blipFill>
            <p:spPr>
              <a:xfrm>
                <a:off x="9661543" y="365125"/>
                <a:ext cx="1123629" cy="308370"/>
              </a:xfrm>
              <a:prstGeom prst="rect">
                <a:avLst/>
              </a:prstGeom>
              <a:noFill/>
              <a:ln>
                <a:noFill/>
              </a:ln>
            </p:spPr>
          </p:pic>
          <p:grpSp>
            <p:nvGrpSpPr>
              <p:cNvPr id="162" name="Group 14">
                <a:extLst>
                  <a:ext uri="{FF2B5EF4-FFF2-40B4-BE49-F238E27FC236}">
                    <a16:creationId xmlns:a16="http://schemas.microsoft.com/office/drawing/2014/main" xmlns="" id="{454E3B3B-22E2-41AB-8B8A-3F7FFD813E24}"/>
                  </a:ext>
                </a:extLst>
              </p:cNvPr>
              <p:cNvGrpSpPr>
                <a:grpSpLocks noChangeAspect="1"/>
              </p:cNvGrpSpPr>
              <p:nvPr/>
            </p:nvGrpSpPr>
            <p:grpSpPr>
              <a:xfrm flipH="1">
                <a:off x="10909131" y="5946"/>
                <a:ext cx="1163058" cy="916754"/>
                <a:chOff x="50870" y="0"/>
                <a:chExt cx="1894963" cy="1439947"/>
              </a:xfrm>
            </p:grpSpPr>
            <p:grpSp>
              <p:nvGrpSpPr>
                <p:cNvPr id="163" name="Group 15">
                  <a:extLst>
                    <a:ext uri="{FF2B5EF4-FFF2-40B4-BE49-F238E27FC236}">
                      <a16:creationId xmlns:a16="http://schemas.microsoft.com/office/drawing/2014/main" xmlns="" id="{7D5E581E-505C-4F33-9F7D-295C137B9D3C}"/>
                    </a:ext>
                  </a:extLst>
                </p:cNvPr>
                <p:cNvGrpSpPr>
                  <a:grpSpLocks noChangeAspect="1"/>
                </p:cNvGrpSpPr>
                <p:nvPr/>
              </p:nvGrpSpPr>
              <p:grpSpPr>
                <a:xfrm>
                  <a:off x="333740" y="0"/>
                  <a:ext cx="1100991" cy="1238157"/>
                  <a:chOff x="559838" y="186446"/>
                  <a:chExt cx="1659388" cy="1866122"/>
                </a:xfrm>
              </p:grpSpPr>
              <p:pic>
                <p:nvPicPr>
                  <p:cNvPr id="170" name="Google Shape;118;p30" descr="A picture containing text, clipart&#10;&#10;Description automatically generated">
                    <a:extLst>
                      <a:ext uri="{FF2B5EF4-FFF2-40B4-BE49-F238E27FC236}">
                        <a16:creationId xmlns:a16="http://schemas.microsoft.com/office/drawing/2014/main" xmlns="" id="{E58771FE-547E-486B-A606-3CB5A2B496A8}"/>
                      </a:ext>
                    </a:extLst>
                  </p:cNvPr>
                  <p:cNvPicPr preferRelativeResize="0">
                    <a:picLocks noChangeAspect="1"/>
                  </p:cNvPicPr>
                  <p:nvPr/>
                </p:nvPicPr>
                <p:blipFill rotWithShape="1">
                  <a:blip r:embed="rId8">
                    <a:alphaModFix amt="35000"/>
                  </a:blip>
                  <a:srcRect l="54308" t="1785" r="26968" b="55511"/>
                  <a:stretch/>
                </p:blipFill>
                <p:spPr>
                  <a:xfrm flipH="1">
                    <a:off x="559838" y="186446"/>
                    <a:ext cx="1659388" cy="1866122"/>
                  </a:xfrm>
                  <a:prstGeom prst="rect">
                    <a:avLst/>
                  </a:prstGeom>
                  <a:noFill/>
                  <a:ln>
                    <a:noFill/>
                  </a:ln>
                </p:spPr>
              </p:pic>
              <p:sp>
                <p:nvSpPr>
                  <p:cNvPr id="171" name="Rectangle 23">
                    <a:extLst>
                      <a:ext uri="{FF2B5EF4-FFF2-40B4-BE49-F238E27FC236}">
                        <a16:creationId xmlns:a16="http://schemas.microsoft.com/office/drawing/2014/main" xmlns="" id="{2D9F64FC-F106-42E4-8C63-5E5812C50DED}"/>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64" name="Group 16">
                  <a:extLst>
                    <a:ext uri="{FF2B5EF4-FFF2-40B4-BE49-F238E27FC236}">
                      <a16:creationId xmlns:a16="http://schemas.microsoft.com/office/drawing/2014/main" xmlns="" id="{6E6AA8BF-03C7-4B71-846C-8880FC722150}"/>
                    </a:ext>
                  </a:extLst>
                </p:cNvPr>
                <p:cNvGrpSpPr>
                  <a:grpSpLocks noChangeAspect="1"/>
                </p:cNvGrpSpPr>
                <p:nvPr/>
              </p:nvGrpSpPr>
              <p:grpSpPr>
                <a:xfrm rot="16627021">
                  <a:off x="1345194" y="519387"/>
                  <a:ext cx="565418" cy="635860"/>
                  <a:chOff x="559838" y="186446"/>
                  <a:chExt cx="1659388" cy="1866122"/>
                </a:xfrm>
              </p:grpSpPr>
              <p:pic>
                <p:nvPicPr>
                  <p:cNvPr id="168" name="Google Shape;118;p30" descr="A picture containing text, clipart&#10;&#10;Description automatically generated">
                    <a:extLst>
                      <a:ext uri="{FF2B5EF4-FFF2-40B4-BE49-F238E27FC236}">
                        <a16:creationId xmlns:a16="http://schemas.microsoft.com/office/drawing/2014/main" xmlns="" id="{0840A10F-27FE-483E-AB56-3953502AACA6}"/>
                      </a:ext>
                    </a:extLst>
                  </p:cNvPr>
                  <p:cNvPicPr preferRelativeResize="0">
                    <a:picLocks noChangeAspect="1"/>
                  </p:cNvPicPr>
                  <p:nvPr/>
                </p:nvPicPr>
                <p:blipFill rotWithShape="1">
                  <a:blip r:embed="rId8">
                    <a:alphaModFix amt="35000"/>
                  </a:blip>
                  <a:srcRect l="54308" t="1785" r="26968" b="55511"/>
                  <a:stretch/>
                </p:blipFill>
                <p:spPr>
                  <a:xfrm flipH="1">
                    <a:off x="559838" y="186446"/>
                    <a:ext cx="1659388" cy="1866122"/>
                  </a:xfrm>
                  <a:prstGeom prst="rect">
                    <a:avLst/>
                  </a:prstGeom>
                  <a:noFill/>
                  <a:ln>
                    <a:noFill/>
                  </a:ln>
                </p:spPr>
              </p:pic>
              <p:sp>
                <p:nvSpPr>
                  <p:cNvPr id="169" name="Rectangle 21">
                    <a:extLst>
                      <a:ext uri="{FF2B5EF4-FFF2-40B4-BE49-F238E27FC236}">
                        <a16:creationId xmlns:a16="http://schemas.microsoft.com/office/drawing/2014/main" xmlns="" id="{F29A7939-6D16-4873-9B22-56AD00289505}"/>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65" name="Group 17">
                  <a:extLst>
                    <a:ext uri="{FF2B5EF4-FFF2-40B4-BE49-F238E27FC236}">
                      <a16:creationId xmlns:a16="http://schemas.microsoft.com/office/drawing/2014/main" xmlns="" id="{2A98AA4F-BBAA-4FA0-AB20-976F91D4A0B6}"/>
                    </a:ext>
                  </a:extLst>
                </p:cNvPr>
                <p:cNvGrpSpPr>
                  <a:grpSpLocks noChangeAspect="1"/>
                </p:cNvGrpSpPr>
                <p:nvPr/>
              </p:nvGrpSpPr>
              <p:grpSpPr>
                <a:xfrm rot="16627021">
                  <a:off x="86091" y="839308"/>
                  <a:ext cx="565418" cy="635860"/>
                  <a:chOff x="559838" y="186446"/>
                  <a:chExt cx="1659388" cy="1866122"/>
                </a:xfrm>
              </p:grpSpPr>
              <p:pic>
                <p:nvPicPr>
                  <p:cNvPr id="166" name="Google Shape;118;p30" descr="A picture containing text, clipart&#10;&#10;Description automatically generated">
                    <a:extLst>
                      <a:ext uri="{FF2B5EF4-FFF2-40B4-BE49-F238E27FC236}">
                        <a16:creationId xmlns:a16="http://schemas.microsoft.com/office/drawing/2014/main" xmlns="" id="{20BB8493-935B-4B93-B604-0BB418BD6064}"/>
                      </a:ext>
                    </a:extLst>
                  </p:cNvPr>
                  <p:cNvPicPr preferRelativeResize="0">
                    <a:picLocks noChangeAspect="1"/>
                  </p:cNvPicPr>
                  <p:nvPr/>
                </p:nvPicPr>
                <p:blipFill rotWithShape="1">
                  <a:blip r:embed="rId8">
                    <a:alphaModFix amt="35000"/>
                  </a:blip>
                  <a:srcRect l="54308" t="1785" r="26968" b="55511"/>
                  <a:stretch/>
                </p:blipFill>
                <p:spPr>
                  <a:xfrm flipH="1">
                    <a:off x="559838" y="186446"/>
                    <a:ext cx="1659388" cy="1866122"/>
                  </a:xfrm>
                  <a:prstGeom prst="rect">
                    <a:avLst/>
                  </a:prstGeom>
                  <a:noFill/>
                  <a:ln>
                    <a:noFill/>
                  </a:ln>
                </p:spPr>
              </p:pic>
              <p:sp>
                <p:nvSpPr>
                  <p:cNvPr id="167" name="Rectangle 19">
                    <a:extLst>
                      <a:ext uri="{FF2B5EF4-FFF2-40B4-BE49-F238E27FC236}">
                        <a16:creationId xmlns:a16="http://schemas.microsoft.com/office/drawing/2014/main" xmlns="" id="{CCC6CE18-C25E-4280-92CE-1211DE42E03F}"/>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grpSp>
        <p:sp>
          <p:nvSpPr>
            <p:cNvPr id="160" name="Rechteck 159"/>
            <p:cNvSpPr/>
            <p:nvPr/>
          </p:nvSpPr>
          <p:spPr>
            <a:xfrm>
              <a:off x="9925878" y="185530"/>
              <a:ext cx="1968391" cy="887896"/>
            </a:xfrm>
            <a:prstGeom prst="rect">
              <a:avLst/>
            </a:prstGeom>
            <a:solidFill>
              <a:schemeClr val="bg1">
                <a:alpha val="59000"/>
              </a:schemeClr>
            </a:solidFill>
            <a:ln>
              <a:noFill/>
            </a:ln>
            <a:effectLst>
              <a:outerShdw blurRad="50800" dist="50800" dir="5400000" algn="ctr" rotWithShape="0">
                <a:srgbClr val="000000">
                  <a:alpha val="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CH"/>
            </a:p>
          </p:txBody>
        </p:sp>
      </p:grpSp>
    </p:spTree>
    <p:extLst>
      <p:ext uri="{BB962C8B-B14F-4D97-AF65-F5344CB8AC3E}">
        <p14:creationId xmlns:p14="http://schemas.microsoft.com/office/powerpoint/2010/main" val="11776424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2"/>
        <p:cNvGrpSpPr/>
        <p:nvPr/>
      </p:nvGrpSpPr>
      <p:grpSpPr>
        <a:xfrm>
          <a:off x="0" y="0"/>
          <a:ext cx="0" cy="0"/>
          <a:chOff x="0" y="0"/>
          <a:chExt cx="0" cy="0"/>
        </a:xfrm>
      </p:grpSpPr>
      <p:grpSp>
        <p:nvGrpSpPr>
          <p:cNvPr id="15" name="Group 14">
            <a:extLst>
              <a:ext uri="{FF2B5EF4-FFF2-40B4-BE49-F238E27FC236}">
                <a16:creationId xmlns:a16="http://schemas.microsoft.com/office/drawing/2014/main" xmlns="" id="{454E3B3B-22E2-41AB-8B8A-3F7FFD813E24}"/>
              </a:ext>
            </a:extLst>
          </p:cNvPr>
          <p:cNvGrpSpPr/>
          <p:nvPr/>
        </p:nvGrpSpPr>
        <p:grpSpPr>
          <a:xfrm>
            <a:off x="12770" y="-104774"/>
            <a:ext cx="2368480" cy="1866900"/>
            <a:chOff x="50870" y="0"/>
            <a:chExt cx="1894963" cy="1439947"/>
          </a:xfrm>
        </p:grpSpPr>
        <p:grpSp>
          <p:nvGrpSpPr>
            <p:cNvPr id="16" name="Group 15">
              <a:extLst>
                <a:ext uri="{FF2B5EF4-FFF2-40B4-BE49-F238E27FC236}">
                  <a16:creationId xmlns:a16="http://schemas.microsoft.com/office/drawing/2014/main" xmlns="" id="{7D5E581E-505C-4F33-9F7D-295C137B9D3C}"/>
                </a:ext>
              </a:extLst>
            </p:cNvPr>
            <p:cNvGrpSpPr>
              <a:grpSpLocks noChangeAspect="1"/>
            </p:cNvGrpSpPr>
            <p:nvPr/>
          </p:nvGrpSpPr>
          <p:grpSpPr>
            <a:xfrm>
              <a:off x="333740" y="0"/>
              <a:ext cx="1100991" cy="1238157"/>
              <a:chOff x="559838" y="186446"/>
              <a:chExt cx="1659388" cy="1866122"/>
            </a:xfrm>
          </p:grpSpPr>
          <p:pic>
            <p:nvPicPr>
              <p:cNvPr id="23" name="Google Shape;118;p30" descr="A picture containing text, clipart&#10;&#10;Description automatically generated">
                <a:extLst>
                  <a:ext uri="{FF2B5EF4-FFF2-40B4-BE49-F238E27FC236}">
                    <a16:creationId xmlns:a16="http://schemas.microsoft.com/office/drawing/2014/main" xmlns="" id="{E58771FE-547E-486B-A606-3CB5A2B496A8}"/>
                  </a:ext>
                </a:extLst>
              </p:cNvPr>
              <p:cNvPicPr preferRelativeResize="0">
                <a:picLocks noChangeAspect="1"/>
              </p:cNvPicPr>
              <p:nvPr/>
            </p:nvPicPr>
            <p:blipFill rotWithShape="1">
              <a:blip r:embed="rId3">
                <a:alphaModFix amt="35000"/>
              </a:blip>
              <a:srcRect l="54308" t="1785" r="26968" b="55511"/>
              <a:stretch/>
            </p:blipFill>
            <p:spPr>
              <a:xfrm flipH="1">
                <a:off x="559838" y="186446"/>
                <a:ext cx="1659388" cy="1866122"/>
              </a:xfrm>
              <a:prstGeom prst="rect">
                <a:avLst/>
              </a:prstGeom>
              <a:noFill/>
              <a:ln>
                <a:noFill/>
              </a:ln>
            </p:spPr>
          </p:pic>
          <p:sp>
            <p:nvSpPr>
              <p:cNvPr id="24" name="Rectangle 23">
                <a:extLst>
                  <a:ext uri="{FF2B5EF4-FFF2-40B4-BE49-F238E27FC236}">
                    <a16:creationId xmlns:a16="http://schemas.microsoft.com/office/drawing/2014/main" xmlns="" id="{2D9F64FC-F106-42E4-8C63-5E5812C50DED}"/>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7" name="Group 16">
              <a:extLst>
                <a:ext uri="{FF2B5EF4-FFF2-40B4-BE49-F238E27FC236}">
                  <a16:creationId xmlns:a16="http://schemas.microsoft.com/office/drawing/2014/main" xmlns="" id="{6E6AA8BF-03C7-4B71-846C-8880FC722150}"/>
                </a:ext>
              </a:extLst>
            </p:cNvPr>
            <p:cNvGrpSpPr>
              <a:grpSpLocks noChangeAspect="1"/>
            </p:cNvGrpSpPr>
            <p:nvPr/>
          </p:nvGrpSpPr>
          <p:grpSpPr>
            <a:xfrm rot="16627021">
              <a:off x="1345194" y="519387"/>
              <a:ext cx="565418" cy="635860"/>
              <a:chOff x="559838" y="186446"/>
              <a:chExt cx="1659388" cy="1866122"/>
            </a:xfrm>
          </p:grpSpPr>
          <p:pic>
            <p:nvPicPr>
              <p:cNvPr id="21" name="Google Shape;118;p30" descr="A picture containing text, clipart&#10;&#10;Description automatically generated">
                <a:extLst>
                  <a:ext uri="{FF2B5EF4-FFF2-40B4-BE49-F238E27FC236}">
                    <a16:creationId xmlns:a16="http://schemas.microsoft.com/office/drawing/2014/main" xmlns="" id="{0840A10F-27FE-483E-AB56-3953502AACA6}"/>
                  </a:ext>
                </a:extLst>
              </p:cNvPr>
              <p:cNvPicPr preferRelativeResize="0">
                <a:picLocks noChangeAspect="1"/>
              </p:cNvPicPr>
              <p:nvPr/>
            </p:nvPicPr>
            <p:blipFill rotWithShape="1">
              <a:blip r:embed="rId3">
                <a:alphaModFix amt="35000"/>
              </a:blip>
              <a:srcRect l="54308" t="1785" r="26968" b="55511"/>
              <a:stretch/>
            </p:blipFill>
            <p:spPr>
              <a:xfrm flipH="1">
                <a:off x="559838" y="186446"/>
                <a:ext cx="1659388" cy="1866122"/>
              </a:xfrm>
              <a:prstGeom prst="rect">
                <a:avLst/>
              </a:prstGeom>
              <a:noFill/>
              <a:ln>
                <a:noFill/>
              </a:ln>
            </p:spPr>
          </p:pic>
          <p:sp>
            <p:nvSpPr>
              <p:cNvPr id="22" name="Rectangle 21">
                <a:extLst>
                  <a:ext uri="{FF2B5EF4-FFF2-40B4-BE49-F238E27FC236}">
                    <a16:creationId xmlns:a16="http://schemas.microsoft.com/office/drawing/2014/main" xmlns="" id="{F29A7939-6D16-4873-9B22-56AD00289505}"/>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nvGrpSpPr>
            <p:cNvPr id="18" name="Group 17">
              <a:extLst>
                <a:ext uri="{FF2B5EF4-FFF2-40B4-BE49-F238E27FC236}">
                  <a16:creationId xmlns:a16="http://schemas.microsoft.com/office/drawing/2014/main" xmlns="" id="{2A98AA4F-BBAA-4FA0-AB20-976F91D4A0B6}"/>
                </a:ext>
              </a:extLst>
            </p:cNvPr>
            <p:cNvGrpSpPr>
              <a:grpSpLocks noChangeAspect="1"/>
            </p:cNvGrpSpPr>
            <p:nvPr/>
          </p:nvGrpSpPr>
          <p:grpSpPr>
            <a:xfrm rot="16627021">
              <a:off x="86091" y="839308"/>
              <a:ext cx="565418" cy="635860"/>
              <a:chOff x="559838" y="186446"/>
              <a:chExt cx="1659388" cy="1866122"/>
            </a:xfrm>
          </p:grpSpPr>
          <p:pic>
            <p:nvPicPr>
              <p:cNvPr id="19" name="Google Shape;118;p30" descr="A picture containing text, clipart&#10;&#10;Description automatically generated">
                <a:extLst>
                  <a:ext uri="{FF2B5EF4-FFF2-40B4-BE49-F238E27FC236}">
                    <a16:creationId xmlns:a16="http://schemas.microsoft.com/office/drawing/2014/main" xmlns="" id="{20BB8493-935B-4B93-B604-0BB418BD6064}"/>
                  </a:ext>
                </a:extLst>
              </p:cNvPr>
              <p:cNvPicPr preferRelativeResize="0">
                <a:picLocks noChangeAspect="1"/>
              </p:cNvPicPr>
              <p:nvPr/>
            </p:nvPicPr>
            <p:blipFill rotWithShape="1">
              <a:blip r:embed="rId3">
                <a:alphaModFix amt="35000"/>
              </a:blip>
              <a:srcRect l="54308" t="1785" r="26968" b="55511"/>
              <a:stretch/>
            </p:blipFill>
            <p:spPr>
              <a:xfrm flipH="1">
                <a:off x="559838" y="186446"/>
                <a:ext cx="1659388" cy="1866122"/>
              </a:xfrm>
              <a:prstGeom prst="rect">
                <a:avLst/>
              </a:prstGeom>
              <a:noFill/>
              <a:ln>
                <a:noFill/>
              </a:ln>
            </p:spPr>
          </p:pic>
          <p:sp>
            <p:nvSpPr>
              <p:cNvPr id="20" name="Rectangle 19">
                <a:extLst>
                  <a:ext uri="{FF2B5EF4-FFF2-40B4-BE49-F238E27FC236}">
                    <a16:creationId xmlns:a16="http://schemas.microsoft.com/office/drawing/2014/main" xmlns="" id="{CCC6CE18-C25E-4280-92CE-1211DE42E03F}"/>
                  </a:ext>
                </a:extLst>
              </p:cNvPr>
              <p:cNvSpPr/>
              <p:nvPr/>
            </p:nvSpPr>
            <p:spPr>
              <a:xfrm>
                <a:off x="559838" y="1315616"/>
                <a:ext cx="242595" cy="7369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grpSp>
      </p:grpSp>
      <p:sp>
        <p:nvSpPr>
          <p:cNvPr id="385" name="Google Shape;385;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Garamond"/>
              <a:buNone/>
            </a:pPr>
            <a:r>
              <a:rPr lang="en-GB">
                <a:latin typeface="Garamond"/>
                <a:ea typeface="Garamond"/>
                <a:cs typeface="Garamond"/>
                <a:sym typeface="Garamond"/>
              </a:rPr>
              <a:t/>
            </a:r>
            <a:br>
              <a:rPr lang="en-GB">
                <a:latin typeface="Garamond"/>
                <a:ea typeface="Garamond"/>
                <a:cs typeface="Garamond"/>
                <a:sym typeface="Garamond"/>
              </a:rPr>
            </a:br>
            <a:endParaRPr/>
          </a:p>
        </p:txBody>
      </p:sp>
      <p:pic>
        <p:nvPicPr>
          <p:cNvPr id="386" name="Google Shape;386;p35" descr="A close-up of a person smiling&#10;&#10;Description automatically generated"/>
          <p:cNvPicPr preferRelativeResize="0"/>
          <p:nvPr/>
        </p:nvPicPr>
        <p:blipFill rotWithShape="1">
          <a:blip r:embed="rId4">
            <a:alphaModFix/>
          </a:blip>
          <a:srcRect l="-395" t="2584" r="394" b="22416"/>
          <a:stretch/>
        </p:blipFill>
        <p:spPr>
          <a:xfrm>
            <a:off x="7407076" y="650818"/>
            <a:ext cx="2773343" cy="2772000"/>
          </a:xfrm>
          <a:prstGeom prst="flowChartConnector">
            <a:avLst/>
          </a:prstGeom>
          <a:noFill/>
          <a:ln>
            <a:noFill/>
          </a:ln>
        </p:spPr>
      </p:pic>
      <p:pic>
        <p:nvPicPr>
          <p:cNvPr id="387" name="Google Shape;387;p35" descr="A picture containing person&#10;&#10;Description automatically generated"/>
          <p:cNvPicPr preferRelativeResize="0"/>
          <p:nvPr/>
        </p:nvPicPr>
        <p:blipFill rotWithShape="1">
          <a:blip r:embed="rId5">
            <a:alphaModFix/>
          </a:blip>
          <a:srcRect b="18266"/>
          <a:stretch/>
        </p:blipFill>
        <p:spPr>
          <a:xfrm>
            <a:off x="2055656" y="670515"/>
            <a:ext cx="2773344" cy="2770575"/>
          </a:xfrm>
          <a:prstGeom prst="flowChartConnector">
            <a:avLst/>
          </a:prstGeom>
          <a:noFill/>
          <a:ln>
            <a:noFill/>
          </a:ln>
        </p:spPr>
      </p:pic>
      <p:sp>
        <p:nvSpPr>
          <p:cNvPr id="388" name="Google Shape;388;p35"/>
          <p:cNvSpPr txBox="1"/>
          <p:nvPr/>
        </p:nvSpPr>
        <p:spPr>
          <a:xfrm>
            <a:off x="6479175" y="4031351"/>
            <a:ext cx="4653765"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000" b="0" i="0" u="sng" strike="noStrike" cap="none">
                <a:solidFill>
                  <a:srgbClr val="000000"/>
                </a:solidFill>
                <a:latin typeface="Roboto"/>
                <a:ea typeface="Roboto"/>
                <a:cs typeface="Roboto"/>
                <a:sym typeface="Roboto"/>
                <a:hlinkClick r:id="rId6">
                  <a:extLst>
                    <a:ext uri="{A12FA001-AC4F-418D-AE19-62706E023703}">
                      <ahyp:hlinkClr xmlns:ahyp="http://schemas.microsoft.com/office/drawing/2018/hyperlinkcolor" xmlns="" val="tx"/>
                    </a:ext>
                  </a:extLst>
                </a:hlinkClick>
              </a:rPr>
              <a:t>Dr. Peerawan Wiwattananon | LinkedIn</a:t>
            </a:r>
            <a:endParaRPr sz="2000" b="0" i="0" u="none" strike="noStrike" cap="none">
              <a:solidFill>
                <a:srgbClr val="000000"/>
              </a:solidFill>
              <a:latin typeface="Roboto"/>
              <a:ea typeface="Roboto"/>
              <a:cs typeface="Roboto"/>
              <a:sym typeface="Roboto"/>
            </a:endParaRPr>
          </a:p>
        </p:txBody>
      </p:sp>
      <p:pic>
        <p:nvPicPr>
          <p:cNvPr id="389" name="Google Shape;389;p35" descr="Qr code&#10;&#10;Description automatically generated"/>
          <p:cNvPicPr preferRelativeResize="0"/>
          <p:nvPr/>
        </p:nvPicPr>
        <p:blipFill rotWithShape="1">
          <a:blip r:embed="rId7">
            <a:alphaModFix/>
          </a:blip>
          <a:srcRect/>
          <a:stretch/>
        </p:blipFill>
        <p:spPr>
          <a:xfrm>
            <a:off x="2900368" y="4611882"/>
            <a:ext cx="1083920" cy="1083920"/>
          </a:xfrm>
          <a:prstGeom prst="rect">
            <a:avLst/>
          </a:prstGeom>
          <a:noFill/>
          <a:ln>
            <a:noFill/>
          </a:ln>
        </p:spPr>
      </p:pic>
      <p:sp>
        <p:nvSpPr>
          <p:cNvPr id="390" name="Google Shape;390;p35"/>
          <p:cNvSpPr txBox="1"/>
          <p:nvPr/>
        </p:nvSpPr>
        <p:spPr>
          <a:xfrm>
            <a:off x="1838804" y="4031351"/>
            <a:ext cx="3207047"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000" b="0" i="0" u="sng" strike="noStrike" cap="none">
                <a:solidFill>
                  <a:srgbClr val="000000"/>
                </a:solidFill>
                <a:latin typeface="Roboto"/>
                <a:ea typeface="Roboto"/>
                <a:cs typeface="Roboto"/>
                <a:sym typeface="Roboto"/>
                <a:hlinkClick r:id="rId8">
                  <a:extLst>
                    <a:ext uri="{A12FA001-AC4F-418D-AE19-62706E023703}">
                      <ahyp:hlinkClr xmlns:ahyp="http://schemas.microsoft.com/office/drawing/2018/hyperlinkcolor" xmlns="" val="tx"/>
                    </a:ext>
                  </a:extLst>
                </a:hlinkClick>
              </a:rPr>
              <a:t>Martina Trippel | LinkedIn</a:t>
            </a:r>
            <a:endParaRPr sz="2000" b="0" i="0" u="none" strike="noStrike" cap="none">
              <a:solidFill>
                <a:srgbClr val="000000"/>
              </a:solidFill>
              <a:latin typeface="Roboto"/>
              <a:ea typeface="Roboto"/>
              <a:cs typeface="Roboto"/>
              <a:sym typeface="Roboto"/>
            </a:endParaRPr>
          </a:p>
        </p:txBody>
      </p:sp>
      <p:pic>
        <p:nvPicPr>
          <p:cNvPr id="391" name="Google Shape;391;p35" descr="Qr code&#10;&#10;Description automatically generated"/>
          <p:cNvPicPr preferRelativeResize="0"/>
          <p:nvPr/>
        </p:nvPicPr>
        <p:blipFill rotWithShape="1">
          <a:blip r:embed="rId9">
            <a:alphaModFix/>
          </a:blip>
          <a:srcRect/>
          <a:stretch/>
        </p:blipFill>
        <p:spPr>
          <a:xfrm>
            <a:off x="8442705" y="4591588"/>
            <a:ext cx="1083920" cy="1083920"/>
          </a:xfrm>
          <a:prstGeom prst="rect">
            <a:avLst/>
          </a:prstGeom>
          <a:noFill/>
          <a:ln>
            <a:noFill/>
          </a:ln>
        </p:spPr>
      </p:pic>
      <p:sp>
        <p:nvSpPr>
          <p:cNvPr id="392" name="Google Shape;392;p35">
            <a:hlinkClick r:id="rId10"/>
          </p:cNvPr>
          <p:cNvSpPr txBox="1"/>
          <p:nvPr/>
        </p:nvSpPr>
        <p:spPr>
          <a:xfrm>
            <a:off x="7574501" y="3537278"/>
            <a:ext cx="2438488"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000" b="0" i="0" u="sng" strike="noStrike" cap="none">
                <a:solidFill>
                  <a:srgbClr val="000000"/>
                </a:solidFill>
                <a:latin typeface="Roboto"/>
                <a:ea typeface="Roboto"/>
                <a:cs typeface="Roboto"/>
                <a:sym typeface="Roboto"/>
                <a:hlinkClick r:id="rId11">
                  <a:extLst>
                    <a:ext uri="{A12FA001-AC4F-418D-AE19-62706E023703}">
                      <ahyp:hlinkClr xmlns:ahyp="http://schemas.microsoft.com/office/drawing/2018/hyperlinkcolor" xmlns="" val="tx"/>
                    </a:ext>
                  </a:extLst>
                </a:hlinkClick>
              </a:rPr>
              <a:t>nattzza@gmail.com</a:t>
            </a:r>
            <a:endParaRPr sz="2000" b="0" i="0" u="none" strike="noStrike" cap="none">
              <a:solidFill>
                <a:srgbClr val="000000"/>
              </a:solidFill>
              <a:latin typeface="Roboto"/>
              <a:ea typeface="Roboto"/>
              <a:cs typeface="Roboto"/>
              <a:sym typeface="Roboto"/>
            </a:endParaRPr>
          </a:p>
        </p:txBody>
      </p:sp>
      <p:sp>
        <p:nvSpPr>
          <p:cNvPr id="393" name="Google Shape;393;p35"/>
          <p:cNvSpPr txBox="1"/>
          <p:nvPr/>
        </p:nvSpPr>
        <p:spPr>
          <a:xfrm>
            <a:off x="1772400" y="3573729"/>
            <a:ext cx="3339856" cy="40011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000" b="0" i="0" u="sng" strike="noStrike" cap="none">
                <a:solidFill>
                  <a:srgbClr val="000000"/>
                </a:solidFill>
                <a:latin typeface="Roboto"/>
                <a:ea typeface="Roboto"/>
                <a:cs typeface="Roboto"/>
                <a:sym typeface="Roboto"/>
                <a:hlinkClick r:id="rId10">
                  <a:extLst>
                    <a:ext uri="{A12FA001-AC4F-418D-AE19-62706E023703}">
                      <ahyp:hlinkClr xmlns:ahyp="http://schemas.microsoft.com/office/drawing/2018/hyperlinkcolor" xmlns="" val="tx"/>
                    </a:ext>
                  </a:extLst>
                </a:hlinkClick>
              </a:rPr>
              <a:t>martina.trippel@bluewin.ch</a:t>
            </a:r>
            <a:endParaRPr sz="2000" b="0" i="0" u="none" strike="noStrike" cap="none">
              <a:solidFill>
                <a:srgbClr val="000000"/>
              </a:solidFill>
              <a:latin typeface="Roboto"/>
              <a:ea typeface="Roboto"/>
              <a:cs typeface="Roboto"/>
              <a:sym typeface="Roboto"/>
            </a:endParaRPr>
          </a:p>
        </p:txBody>
      </p:sp>
      <p:sp>
        <p:nvSpPr>
          <p:cNvPr id="394" name="Google Shape;394;p35"/>
          <p:cNvSpPr txBox="1"/>
          <p:nvPr/>
        </p:nvSpPr>
        <p:spPr>
          <a:xfrm>
            <a:off x="633835" y="5818194"/>
            <a:ext cx="5462155" cy="707846"/>
          </a:xfrm>
          <a:prstGeom prst="rect">
            <a:avLst/>
          </a:prstGeom>
          <a:noFill/>
          <a:ln>
            <a:noFill/>
          </a:ln>
        </p:spPr>
        <p:txBody>
          <a:bodyPr spcFirstLastPara="1" wrap="square" lIns="91425" tIns="45700" rIns="91425" bIns="45700" anchor="t" anchorCtr="0">
            <a:spAutoFit/>
          </a:bodyPr>
          <a:lstStyle/>
          <a:p>
            <a:pPr lvl="0" algn="ctr"/>
            <a:r>
              <a:rPr lang="en-US" sz="2000" dirty="0">
                <a:solidFill>
                  <a:schemeClr val="dk1"/>
                </a:solidFill>
                <a:latin typeface="Roboto"/>
                <a:ea typeface="Roboto"/>
                <a:cs typeface="Roboto"/>
                <a:sym typeface="Roboto"/>
              </a:rPr>
              <a:t>MSc. Biology: Genetics and Development, </a:t>
            </a:r>
          </a:p>
          <a:p>
            <a:pPr lvl="0" algn="ctr"/>
            <a:r>
              <a:rPr lang="en-US" sz="2000" dirty="0">
                <a:solidFill>
                  <a:schemeClr val="dk1"/>
                </a:solidFill>
                <a:latin typeface="Roboto"/>
                <a:ea typeface="Roboto"/>
                <a:cs typeface="Roboto"/>
                <a:sym typeface="Roboto"/>
              </a:rPr>
              <a:t>University of Zürich</a:t>
            </a:r>
          </a:p>
        </p:txBody>
      </p:sp>
      <p:sp>
        <p:nvSpPr>
          <p:cNvPr id="395" name="Google Shape;395;p35"/>
          <p:cNvSpPr txBox="1"/>
          <p:nvPr/>
        </p:nvSpPr>
        <p:spPr>
          <a:xfrm>
            <a:off x="5894924" y="5843882"/>
            <a:ext cx="5797643" cy="92328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GB" sz="1800" b="0" i="0" u="none" strike="noStrike" cap="none" dirty="0">
                <a:solidFill>
                  <a:schemeClr val="dk1"/>
                </a:solidFill>
                <a:latin typeface="Roboto"/>
                <a:ea typeface="Roboto"/>
                <a:cs typeface="Roboto"/>
                <a:sym typeface="Roboto"/>
              </a:rPr>
              <a:t>NASA, CERN, RUAG Space Experience. </a:t>
            </a:r>
          </a:p>
          <a:p>
            <a:pPr marL="0" marR="0" lvl="0" indent="0" algn="ctr" rtl="0">
              <a:lnSpc>
                <a:spcPct val="100000"/>
              </a:lnSpc>
              <a:spcBef>
                <a:spcPts val="0"/>
              </a:spcBef>
              <a:spcAft>
                <a:spcPts val="0"/>
              </a:spcAft>
              <a:buNone/>
            </a:pPr>
            <a:r>
              <a:rPr lang="en-GB" sz="1800" dirty="0">
                <a:solidFill>
                  <a:schemeClr val="dk1"/>
                </a:solidFill>
                <a:latin typeface="Roboto"/>
                <a:ea typeface="Roboto"/>
                <a:cs typeface="Roboto"/>
                <a:sym typeface="Roboto"/>
              </a:rPr>
              <a:t>Specialization </a:t>
            </a:r>
            <a:r>
              <a:rPr lang="en-GB" sz="1800" b="0" i="0" u="none" strike="noStrike" cap="none" dirty="0">
                <a:solidFill>
                  <a:schemeClr val="dk1"/>
                </a:solidFill>
                <a:latin typeface="Roboto"/>
                <a:ea typeface="Roboto"/>
                <a:cs typeface="Roboto"/>
                <a:sym typeface="Roboto"/>
              </a:rPr>
              <a:t>High Technology Product Development and Project Management</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792</Words>
  <Application>Microsoft Office PowerPoint</Application>
  <PresentationFormat>Breitbild</PresentationFormat>
  <Paragraphs>118</Paragraphs>
  <Slides>9</Slides>
  <Notes>8</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9</vt:i4>
      </vt:variant>
    </vt:vector>
  </HeadingPairs>
  <TitlesOfParts>
    <vt:vector size="14" baseType="lpstr">
      <vt:lpstr>Arial</vt:lpstr>
      <vt:lpstr>Garamond</vt:lpstr>
      <vt:lpstr>Roboto</vt:lpstr>
      <vt:lpstr>Calibri</vt:lpstr>
      <vt:lpstr>Office Theme</vt:lpstr>
      <vt:lpstr>Human  Single-Cell Classification</vt:lpstr>
      <vt:lpstr>PowerPoint-Präsentation</vt:lpstr>
      <vt:lpstr>PowerPoint-Präsentation</vt:lpstr>
      <vt:lpstr> </vt:lpstr>
      <vt:lpstr>PowerPoint-Präsentation</vt:lpstr>
      <vt:lpstr> </vt:lpstr>
      <vt:lpstr>PowerPoint-Präsentation</vt:lpstr>
      <vt:lpstr> </vt:lpstr>
      <vt:lpstr>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Human  Single-Cell Classifications</dc:title>
  <dc:creator>Peerawan Wiwattananon</dc:creator>
  <cp:lastModifiedBy>Martina</cp:lastModifiedBy>
  <cp:revision>47</cp:revision>
  <dcterms:created xsi:type="dcterms:W3CDTF">2021-11-05T15:26:28Z</dcterms:created>
  <dcterms:modified xsi:type="dcterms:W3CDTF">2021-11-19T15:15:49Z</dcterms:modified>
</cp:coreProperties>
</file>